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8"/>
  </p:notesMasterIdLst>
  <p:handoutMasterIdLst>
    <p:handoutMasterId r:id="rId19"/>
  </p:handoutMasterIdLst>
  <p:sldIdLst>
    <p:sldId id="317" r:id="rId2"/>
    <p:sldId id="1091" r:id="rId3"/>
    <p:sldId id="1080" r:id="rId4"/>
    <p:sldId id="1081" r:id="rId5"/>
    <p:sldId id="1082" r:id="rId6"/>
    <p:sldId id="1089" r:id="rId7"/>
    <p:sldId id="1088" r:id="rId8"/>
    <p:sldId id="1083" r:id="rId9"/>
    <p:sldId id="1084" r:id="rId10"/>
    <p:sldId id="1085" r:id="rId11"/>
    <p:sldId id="303" r:id="rId12"/>
    <p:sldId id="310" r:id="rId13"/>
    <p:sldId id="1087" r:id="rId14"/>
    <p:sldId id="307" r:id="rId15"/>
    <p:sldId id="320" r:id="rId16"/>
    <p:sldId id="1086" r:id="rId17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ga Chiode Perpetuo Batista Santos" initials="OCPBS" lastIdx="28" clrIdx="0">
    <p:extLst>
      <p:ext uri="{19B8F6BF-5375-455C-9EA6-DF929625EA0E}">
        <p15:presenceInfo xmlns:p15="http://schemas.microsoft.com/office/powerpoint/2012/main" userId="S-1-5-21-1992632292-886138942-709122288-38561" providerId="AD"/>
      </p:ext>
    </p:extLst>
  </p:cmAuthor>
  <p:cmAuthor id="2" name="Fernando Resende Barbosa" initials="FRB" lastIdx="5" clrIdx="1">
    <p:extLst>
      <p:ext uri="{19B8F6BF-5375-455C-9EA6-DF929625EA0E}">
        <p15:presenceInfo xmlns:p15="http://schemas.microsoft.com/office/powerpoint/2012/main" userId="S-1-5-21-1992632292-886138942-709122288-387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FF66FF"/>
    <a:srgbClr val="1ED0A6"/>
    <a:srgbClr val="36B9EC"/>
    <a:srgbClr val="4EB8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27" autoAdjust="0"/>
    <p:restoredTop sz="90526" autoAdjust="0"/>
  </p:normalViewPr>
  <p:slideViewPr>
    <p:cSldViewPr snapToGrid="0" showGuides="1">
      <p:cViewPr varScale="1">
        <p:scale>
          <a:sx n="104" d="100"/>
          <a:sy n="104" d="100"/>
        </p:scale>
        <p:origin x="1152" y="96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presenta&#231;&#227;o%20Tarifa%20Zero\tabela%20cidades%20tarifa%20zer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Apresenta&#231;&#227;o%20Tarifa%20Zero\tabela%20cidades%20tarifa%20zer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3695134732139855E-2"/>
          <c:y val="0.10874273663768907"/>
          <c:w val="0.94484876817638785"/>
          <c:h val="0.89041433404639447"/>
        </c:manualLayout>
      </c:layout>
      <c:pie3DChart>
        <c:varyColors val="1"/>
        <c:ser>
          <c:idx val="0"/>
          <c:order val="0"/>
          <c:tx>
            <c:strRef>
              <c:f>'Quantidade por Estado'!$B$1</c:f>
              <c:strCache>
                <c:ptCount val="1"/>
                <c:pt idx="0">
                  <c:v>Quantidade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393-4BBE-92B8-46BE11A8C9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393-4BBE-92B8-46BE11A8C9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393-4BBE-92B8-46BE11A8C9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393-4BBE-92B8-46BE11A8C9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F393-4BBE-92B8-46BE11A8C9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F393-4BBE-92B8-46BE11A8C97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F393-4BBE-92B8-46BE11A8C97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F393-4BBE-92B8-46BE11A8C97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F393-4BBE-92B8-46BE11A8C97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F393-4BBE-92B8-46BE11A8C973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F393-4BBE-92B8-46BE11A8C973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F393-4BBE-92B8-46BE11A8C973}"/>
              </c:ext>
            </c:extLst>
          </c:dPt>
          <c:dLbls>
            <c:dLbl>
              <c:idx val="10"/>
              <c:layout>
                <c:manualLayout>
                  <c:x val="3.1043849437329659E-3"/>
                  <c:y val="-1.1038729255508663E-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393-4BBE-92B8-46BE11A8C973}"/>
                </c:ext>
              </c:extLst>
            </c:dLbl>
            <c:dLbl>
              <c:idx val="11"/>
              <c:layout>
                <c:manualLayout>
                  <c:x val="7.7609623593325574E-3"/>
                  <c:y val="-1.1038729255508663E-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F393-4BBE-92B8-46BE11A8C973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'Quantidade por Estado'!$A$2:$A$13</c:f>
              <c:strCache>
                <c:ptCount val="12"/>
                <c:pt idx="0">
                  <c:v>SP</c:v>
                </c:pt>
                <c:pt idx="1">
                  <c:v>MG</c:v>
                </c:pt>
                <c:pt idx="2">
                  <c:v>PR</c:v>
                </c:pt>
                <c:pt idx="3">
                  <c:v>RJ</c:v>
                </c:pt>
                <c:pt idx="4">
                  <c:v>SC</c:v>
                </c:pt>
                <c:pt idx="5">
                  <c:v>GO</c:v>
                </c:pt>
                <c:pt idx="6">
                  <c:v>CE</c:v>
                </c:pt>
                <c:pt idx="7">
                  <c:v>RS</c:v>
                </c:pt>
                <c:pt idx="8">
                  <c:v>BA</c:v>
                </c:pt>
                <c:pt idx="9">
                  <c:v>ES</c:v>
                </c:pt>
                <c:pt idx="10">
                  <c:v>MS</c:v>
                </c:pt>
                <c:pt idx="11">
                  <c:v>RO</c:v>
                </c:pt>
              </c:strCache>
            </c:strRef>
          </c:cat>
          <c:val>
            <c:numRef>
              <c:f>'Quantidade por Estado'!$B$2:$B$13</c:f>
              <c:numCache>
                <c:formatCode>General</c:formatCode>
                <c:ptCount val="12"/>
                <c:pt idx="0">
                  <c:v>33</c:v>
                </c:pt>
                <c:pt idx="1">
                  <c:v>26</c:v>
                </c:pt>
                <c:pt idx="2">
                  <c:v>12</c:v>
                </c:pt>
                <c:pt idx="3">
                  <c:v>13</c:v>
                </c:pt>
                <c:pt idx="4">
                  <c:v>7</c:v>
                </c:pt>
                <c:pt idx="5">
                  <c:v>5</c:v>
                </c:pt>
                <c:pt idx="6">
                  <c:v>3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F393-4BBE-92B8-46BE11A8C9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1">
            <a:lumMod val="5000"/>
            <a:lumOff val="95000"/>
          </a:schemeClr>
        </a:gs>
        <a:gs pos="89000">
          <a:schemeClr val="accent1">
            <a:lumMod val="45000"/>
            <a:lumOff val="55000"/>
          </a:schemeClr>
        </a:gs>
        <a:gs pos="83000">
          <a:schemeClr val="accent1">
            <a:lumMod val="45000"/>
            <a:lumOff val="55000"/>
          </a:schemeClr>
        </a:gs>
        <a:gs pos="100000">
          <a:schemeClr val="accent1">
            <a:lumMod val="30000"/>
            <a:lumOff val="70000"/>
          </a:schemeClr>
        </a:gs>
      </a:gsLst>
      <a:lin ang="5400000" scaled="1"/>
    </a:gra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70301752"/>
        <c:axId val="320262752"/>
      </c:barChart>
      <c:catAx>
        <c:axId val="270301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0262752"/>
        <c:crosses val="autoZero"/>
        <c:auto val="1"/>
        <c:lblAlgn val="ctr"/>
        <c:lblOffset val="100"/>
        <c:noMultiLvlLbl val="0"/>
      </c:catAx>
      <c:valAx>
        <c:axId val="320262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70301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334604243439603E-2"/>
          <c:y val="4.9296434455351305E-2"/>
          <c:w val="0.97594964504241943"/>
          <c:h val="0.941634893417358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1C3-4F98-929D-9F9D4EEA866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1C3-4F98-929D-9F9D4EEA866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C3-4F98-929D-9F9D4EEA8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txPr>
    <a:bodyPr/>
    <a:lstStyle/>
    <a:p>
      <a:pPr>
        <a:defRPr sz="1800" smtId="4294967295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Planilha5!$B$1</c:f>
              <c:strCache>
                <c:ptCount val="1"/>
                <c:pt idx="0">
                  <c:v>Qtd. Cidade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05"/>
                  <c:y val="4.629629629629460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E6D-41D5-A41C-F538CE299D96}"/>
                </c:ext>
              </c:extLst>
            </c:dLbl>
            <c:dLbl>
              <c:idx val="1"/>
              <c:layout>
                <c:manualLayout>
                  <c:x val="-5.5555555555555552E-2"/>
                  <c:y val="-8.4875562720133283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E6D-41D5-A41C-F538CE299D96}"/>
                </c:ext>
              </c:extLst>
            </c:dLbl>
            <c:dLbl>
              <c:idx val="2"/>
              <c:layout>
                <c:manualLayout>
                  <c:x val="-5.8333333333333334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E6D-41D5-A41C-F538CE299D96}"/>
                </c:ext>
              </c:extLst>
            </c:dLbl>
            <c:dLbl>
              <c:idx val="3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E6D-41D5-A41C-F538CE299D96}"/>
                </c:ext>
              </c:extLst>
            </c:dLbl>
            <c:dLbl>
              <c:idx val="4"/>
              <c:layout>
                <c:manualLayout>
                  <c:x val="-6.944444444444444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E6D-41D5-A41C-F538CE299D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Planilha5!$A$2:$A$6</c:f>
              <c:strCache>
                <c:ptCount val="5"/>
                <c:pt idx="0">
                  <c:v>&lt; 10 mil </c:v>
                </c:pt>
                <c:pt idx="1">
                  <c:v>10 - 20 mil</c:v>
                </c:pt>
                <c:pt idx="2">
                  <c:v>20 - 50 mil</c:v>
                </c:pt>
                <c:pt idx="3">
                  <c:v>50 - 100 mil</c:v>
                </c:pt>
                <c:pt idx="4">
                  <c:v>&gt; 100 mil</c:v>
                </c:pt>
              </c:strCache>
            </c:strRef>
          </c:cat>
          <c:val>
            <c:numRef>
              <c:f>Planilha5!$B$2:$B$6</c:f>
              <c:numCache>
                <c:formatCode>General</c:formatCode>
                <c:ptCount val="5"/>
                <c:pt idx="0">
                  <c:v>10</c:v>
                </c:pt>
                <c:pt idx="1">
                  <c:v>19</c:v>
                </c:pt>
                <c:pt idx="2">
                  <c:v>45</c:v>
                </c:pt>
                <c:pt idx="3">
                  <c:v>20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E6D-41D5-A41C-F538CE299D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4042448"/>
        <c:axId val="518413696"/>
      </c:barChart>
      <c:catAx>
        <c:axId val="6440424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Quant.</a:t>
                </a:r>
                <a:r>
                  <a:rPr lang="en-US" baseline="0"/>
                  <a:t> habitantes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18413696"/>
        <c:crosses val="autoZero"/>
        <c:auto val="1"/>
        <c:lblAlgn val="ctr"/>
        <c:lblOffset val="100"/>
        <c:noMultiLvlLbl val="0"/>
      </c:catAx>
      <c:valAx>
        <c:axId val="518413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/>
                  <a:t>Quant. cidades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6440424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0.45551</cdr:x>
      <cdr:y>0.52703</cdr:y>
    </cdr:from>
    <cdr:to>
      <cdr:x>0.60116</cdr:x>
      <cdr:y>1</cdr:y>
    </cdr:to>
    <cdr:sp macro="" textlink="">
      <cdr:nvSpPr>
        <cdr:cNvPr id="2" name="CaixaDeTexto 1">
          <a:extLst xmlns:a="http://schemas.openxmlformats.org/drawingml/2006/main">
            <a:ext uri="{FF2B5EF4-FFF2-40B4-BE49-F238E27FC236}">
              <a16:creationId xmlns:a16="http://schemas.microsoft.com/office/drawing/2014/main" id="{330D6F42-0279-9405-AB3A-C82A9191DB7B}"/>
            </a:ext>
          </a:extLst>
        </cdr:cNvPr>
        <cdr:cNvSpPr txBox="1"/>
      </cdr:nvSpPr>
      <cdr:spPr>
        <a:xfrm xmlns:a="http://schemas.openxmlformats.org/drawingml/2006/main">
          <a:off x="2859790" y="171924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t-BR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4084E972-8574-4AF9-AAC9-1FF50E1DAB41}" type="datetimeFigureOut">
              <a:rPr lang="es-PE" smtClean="0"/>
              <a:pPr/>
              <a:t>3/04/2024</a:t>
            </a:fld>
            <a:endParaRPr lang="es-PE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es-PE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AA404EB5-56F3-4E4C-91D5-689917F379C7}" type="slidenum">
              <a:rPr lang="es-PE" smtClean="0"/>
              <a:pPr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185497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>
              <a:defRPr sz="1200"/>
            </a:lvl1pPr>
          </a:lstStyle>
          <a:p>
            <a:fld id="{D281A71C-044D-42A2-866A-0C1E275534E8}" type="datetimeFigureOut">
              <a:rPr lang="x-none" smtClean="0"/>
              <a:pPr/>
              <a:t>03/04/2024</a:t>
            </a:fld>
            <a:endParaRPr lang="x-non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>
              <a:defRPr sz="1200"/>
            </a:lvl1pPr>
          </a:lstStyle>
          <a:p>
            <a:fld id="{97082632-C89F-4A6D-956A-8F4375958F4D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73958295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3125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68443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31508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98983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4595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 sz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0732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3440" y="888548"/>
            <a:ext cx="11573197" cy="840230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defPPr/>
            <a:lvl1pPr marL="0" indent="0" algn="ctr">
              <a:buFontTx/>
              <a:buNone/>
              <a:defRPr lang="en-US" altLang="ko-KR" sz="540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pPr marL="0" lvl="0"/>
            <a:r>
              <a:rPr lang="en-US" altLang="ko-KR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18" name="Grupo 17"/>
          <p:cNvGrpSpPr/>
          <p:nvPr userDrawn="1"/>
        </p:nvGrpSpPr>
        <p:grpSpPr>
          <a:xfrm>
            <a:off x="-14514" y="-34404"/>
            <a:ext cx="5646057" cy="844292"/>
            <a:chOff x="2155825" y="2846388"/>
            <a:chExt cx="7877176" cy="1177926"/>
          </a:xfrm>
        </p:grpSpPr>
        <p:sp>
          <p:nvSpPr>
            <p:cNvPr id="19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0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1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2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3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4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5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6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2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59079608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0804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20993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1350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44024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59647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00644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0A96AEFE-2DB4-4800-BD04-10498C186E2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610225" y="0"/>
            <a:ext cx="6206149" cy="6858000"/>
          </a:xfrm>
          <a:custGeom>
            <a:avLst/>
            <a:gdLst>
              <a:gd name="connsiteX0" fmla="*/ 5280530 w 6206149"/>
              <a:gd name="connsiteY0" fmla="*/ 3429000 h 6858000"/>
              <a:gd name="connsiteX1" fmla="*/ 6206149 w 6206149"/>
              <a:gd name="connsiteY1" fmla="*/ 3429000 h 6858000"/>
              <a:gd name="connsiteX2" fmla="*/ 4207499 w 6206149"/>
              <a:gd name="connsiteY2" fmla="*/ 6858000 h 6858000"/>
              <a:gd name="connsiteX3" fmla="*/ 3281880 w 6206149"/>
              <a:gd name="connsiteY3" fmla="*/ 6858000 h 6858000"/>
              <a:gd name="connsiteX4" fmla="*/ 4173746 w 6206149"/>
              <a:gd name="connsiteY4" fmla="*/ 3429000 h 6858000"/>
              <a:gd name="connsiteX5" fmla="*/ 5099365 w 6206149"/>
              <a:gd name="connsiteY5" fmla="*/ 3429000 h 6858000"/>
              <a:gd name="connsiteX6" fmla="*/ 3100715 w 6206149"/>
              <a:gd name="connsiteY6" fmla="*/ 6858000 h 6858000"/>
              <a:gd name="connsiteX7" fmla="*/ 2175096 w 6206149"/>
              <a:gd name="connsiteY7" fmla="*/ 6858000 h 6858000"/>
              <a:gd name="connsiteX8" fmla="*/ 5075842 w 6206149"/>
              <a:gd name="connsiteY8" fmla="*/ 0 h 6858000"/>
              <a:gd name="connsiteX9" fmla="*/ 5993394 w 6206149"/>
              <a:gd name="connsiteY9" fmla="*/ 0 h 6858000"/>
              <a:gd name="connsiteX10" fmla="*/ 1976808 w 6206149"/>
              <a:gd name="connsiteY10" fmla="*/ 6858000 h 6858000"/>
              <a:gd name="connsiteX11" fmla="*/ 1059256 w 6206149"/>
              <a:gd name="connsiteY11" fmla="*/ 6858000 h 6858000"/>
              <a:gd name="connsiteX12" fmla="*/ 3931564 w 6206149"/>
              <a:gd name="connsiteY12" fmla="*/ 0 h 6858000"/>
              <a:gd name="connsiteX13" fmla="*/ 4857183 w 6206149"/>
              <a:gd name="connsiteY13" fmla="*/ 0 h 6858000"/>
              <a:gd name="connsiteX14" fmla="*/ 2858533 w 6206149"/>
              <a:gd name="connsiteY14" fmla="*/ 3429000 h 6858000"/>
              <a:gd name="connsiteX15" fmla="*/ 1932914 w 6206149"/>
              <a:gd name="connsiteY15" fmla="*/ 3429000 h 6858000"/>
              <a:gd name="connsiteX16" fmla="*/ 2008640 w 6206149"/>
              <a:gd name="connsiteY16" fmla="*/ 0 h 6858000"/>
              <a:gd name="connsiteX17" fmla="*/ 3684759 w 6206149"/>
              <a:gd name="connsiteY17" fmla="*/ 0 h 6858000"/>
              <a:gd name="connsiteX18" fmla="*/ 1676119 w 6206149"/>
              <a:gd name="connsiteY18" fmla="*/ 3429000 h 6858000"/>
              <a:gd name="connsiteX19" fmla="*/ 0 w 6206149"/>
              <a:gd name="connsiteY19" fmla="*/ 3429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206149" h="6858000">
                <a:moveTo>
                  <a:pt x="5280530" y="3429000"/>
                </a:moveTo>
                <a:lnTo>
                  <a:pt x="6206149" y="3429000"/>
                </a:lnTo>
                <a:lnTo>
                  <a:pt x="4207499" y="6858000"/>
                </a:lnTo>
                <a:lnTo>
                  <a:pt x="3281880" y="6858000"/>
                </a:lnTo>
                <a:close/>
                <a:moveTo>
                  <a:pt x="4173746" y="3429000"/>
                </a:moveTo>
                <a:lnTo>
                  <a:pt x="5099365" y="3429000"/>
                </a:lnTo>
                <a:lnTo>
                  <a:pt x="3100715" y="6858000"/>
                </a:lnTo>
                <a:lnTo>
                  <a:pt x="2175096" y="6858000"/>
                </a:lnTo>
                <a:close/>
                <a:moveTo>
                  <a:pt x="5075842" y="0"/>
                </a:moveTo>
                <a:lnTo>
                  <a:pt x="5993394" y="0"/>
                </a:lnTo>
                <a:lnTo>
                  <a:pt x="1976808" y="6858000"/>
                </a:lnTo>
                <a:lnTo>
                  <a:pt x="1059256" y="6858000"/>
                </a:lnTo>
                <a:close/>
                <a:moveTo>
                  <a:pt x="3931564" y="0"/>
                </a:moveTo>
                <a:lnTo>
                  <a:pt x="4857183" y="0"/>
                </a:lnTo>
                <a:lnTo>
                  <a:pt x="2858533" y="3429000"/>
                </a:lnTo>
                <a:lnTo>
                  <a:pt x="1932914" y="3429000"/>
                </a:lnTo>
                <a:close/>
                <a:moveTo>
                  <a:pt x="2008640" y="0"/>
                </a:moveTo>
                <a:lnTo>
                  <a:pt x="3684759" y="0"/>
                </a:lnTo>
                <a:lnTo>
                  <a:pt x="1676119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defPPr/>
            <a:lvl1pPr marL="0" indent="0" algn="ctr">
              <a:buNone/>
              <a:defRPr sz="1800">
                <a:latin typeface="+mn-lt"/>
                <a:cs typeface="Arial" panose="020B0604020202020204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/>
              <a:t>Your Picture Here And Send To Back 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53834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810000" y="3162301"/>
            <a:ext cx="8382000" cy="36957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defPPr/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/>
              <a:t>Place Your Picture Here And Send To Back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2">
            <a:extLst>
              <a:ext uri="{FF2B5EF4-FFF2-40B4-BE49-F238E27FC236}">
                <a16:creationId xmlns:a16="http://schemas.microsoft.com/office/drawing/2014/main" id="{42980F6D-A868-4A50-9975-6D38EF3EF1D5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 rot="694714">
            <a:off x="4965143" y="1215344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12852147-F4BC-4002-8D9B-559F42913C6B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 rot="21398040">
            <a:off x="8011850" y="2309449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  <p:sp>
        <p:nvSpPr>
          <p:cNvPr id="16" name="그림 개체 틀 2">
            <a:extLst>
              <a:ext uri="{FF2B5EF4-FFF2-40B4-BE49-F238E27FC236}">
                <a16:creationId xmlns:a16="http://schemas.microsoft.com/office/drawing/2014/main" id="{6A8E4311-9832-4868-9218-82FDF254D169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 rot="20741364">
            <a:off x="4999774" y="3597041"/>
            <a:ext cx="3256876" cy="223910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0" cap="flat">
            <a:solidFill>
              <a:schemeClr val="bg1"/>
            </a:solidFill>
            <a:miter lim="800000"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  <a:lvl1pPr marL="0" indent="0">
              <a:buNone/>
              <a:def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/>
              <a:t>Place Your Picture Here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937114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flipH="1">
            <a:off x="6574974" y="1879"/>
            <a:ext cx="5617026" cy="839951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64510084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 flipH="1">
            <a:off x="6160705" y="-18648"/>
            <a:ext cx="6045470" cy="904019"/>
            <a:chOff x="2155825" y="2846388"/>
            <a:chExt cx="7877176" cy="1177926"/>
          </a:xfrm>
        </p:grpSpPr>
        <p:sp>
          <p:nvSpPr>
            <p:cNvPr id="18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9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0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1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2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3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4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5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6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7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8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29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0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31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16638635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583281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7BF33F5-3E6C-464B-9956-2C5841518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59" y="179294"/>
            <a:ext cx="11793069" cy="6696636"/>
          </a:xfrm>
          <a:prstGeom prst="rect">
            <a:avLst/>
          </a:prstGeom>
        </p:spPr>
      </p:pic>
      <p:grpSp>
        <p:nvGrpSpPr>
          <p:cNvPr id="2" name="Grupo 1"/>
          <p:cNvGrpSpPr/>
          <p:nvPr userDrawn="1"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80928136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402692136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rgbClr val="36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75486989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-12636"/>
            <a:ext cx="12192000" cy="68706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0" y="-12636"/>
            <a:ext cx="5646057" cy="844292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63699777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8" r:id="rId2"/>
    <p:sldLayoutId id="2147483691" r:id="rId3"/>
    <p:sldLayoutId id="2147483688" r:id="rId4"/>
    <p:sldLayoutId id="2147483684" r:id="rId5"/>
    <p:sldLayoutId id="2147483693" r:id="rId6"/>
    <p:sldLayoutId id="2147483699" r:id="rId7"/>
    <p:sldLayoutId id="2147483685" r:id="rId8"/>
    <p:sldLayoutId id="2147483686" r:id="rId9"/>
    <p:sldLayoutId id="2147483687" r:id="rId10"/>
    <p:sldLayoutId id="2147483696" r:id="rId11"/>
    <p:sldLayoutId id="2147483695" r:id="rId12"/>
    <p:sldLayoutId id="2147483690" r:id="rId13"/>
    <p:sldLayoutId id="2147483689" r:id="rId14"/>
    <p:sldLayoutId id="2147483692" r:id="rId15"/>
    <p:sldLayoutId id="2147483680" r:id="rId16"/>
    <p:sldLayoutId id="2147483665" r:id="rId17"/>
    <p:sldLayoutId id="2147483677" r:id="rId18"/>
  </p:sldLayoutIdLst>
  <p:transition/>
  <p:txStyles>
    <p:titleStyle>
      <a:defPPr/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google.com/spreadsheets/d/1FFgkyuQEeYYBgk5kWC1P9HKZzlECBS4H/edit#gid=647725414" TargetMode="External"/><Relationship Id="rId3" Type="http://schemas.openxmlformats.org/officeDocument/2006/relationships/hyperlink" Target="https://www.teses.usp.br/teses/disponiveis/102/102132/tde-17042018-152926/publico/DissertacaoCorrigidaMilenadeLimaeSilva.pdf" TargetMode="External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eptmarica.rj.gov.br/" TargetMode="External"/><Relationship Id="rId5" Type="http://schemas.openxmlformats.org/officeDocument/2006/relationships/hyperlink" Target="https://www.marica.rj.gov.br/tag/tarifa-zero/" TargetMode="External"/><Relationship Id="rId4" Type="http://schemas.openxmlformats.org/officeDocument/2006/relationships/hyperlink" Target="https://www.camara.leg.br/proposicoesWeb/prop_mostrarintegra?codteor=2273368&amp;filename=PEC%2025/2023" TargetMode="External"/><Relationship Id="rId9" Type="http://schemas.openxmlformats.org/officeDocument/2006/relationships/hyperlink" Target="https://pt.wikipedia.org/wiki/Movimento_Passe_Livr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8.emf"/><Relationship Id="rId5" Type="http://schemas.openxmlformats.org/officeDocument/2006/relationships/package" Target="../embeddings/Microsoft_Excel_Worksheet1.xlsx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412333" y="820541"/>
            <a:ext cx="5101776" cy="861774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sz="5000" dirty="0">
                <a:solidFill>
                  <a:srgbClr val="FFFF00"/>
                </a:solidFill>
                <a:latin typeface="Arial Black" panose="020B0A04020102020204" pitchFamily="34" charset="0"/>
              </a:rPr>
              <a:t>TARIFA ZERO</a:t>
            </a:r>
            <a:endParaRPr lang="ko-KR" altLang="en-US" sz="5000" dirty="0">
              <a:solidFill>
                <a:srgbClr val="FFFF00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412333" y="2813901"/>
            <a:ext cx="3735597" cy="23544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2100" b="1" i="1" dirty="0" err="1">
                <a:solidFill>
                  <a:schemeClr val="tx1"/>
                </a:solidFill>
                <a:effectLst/>
                <a:latin typeface="+mn-lt"/>
              </a:rPr>
              <a:t>Caucaia</a:t>
            </a:r>
            <a:r>
              <a:rPr lang="en-US" altLang="ko-KR" sz="2100" b="1" i="1" dirty="0">
                <a:solidFill>
                  <a:schemeClr val="tx1"/>
                </a:solidFill>
                <a:effectLst/>
                <a:latin typeface="+mn-lt"/>
              </a:rPr>
              <a:t>-CE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2100" b="1" i="1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2100" b="1" i="1" dirty="0">
                <a:solidFill>
                  <a:schemeClr val="tx1"/>
                </a:solidFill>
                <a:effectLst/>
                <a:latin typeface="+mn-lt"/>
              </a:rPr>
              <a:t>Maricá-RJ  </a:t>
            </a:r>
          </a:p>
          <a:p>
            <a:pPr algn="l"/>
            <a:endParaRPr lang="en-US" altLang="ko-KR" sz="2100" b="1" i="1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2100" b="1" i="1" dirty="0">
                <a:solidFill>
                  <a:schemeClr val="tx1"/>
                </a:solidFill>
                <a:effectLst/>
                <a:latin typeface="+mn-lt"/>
              </a:rPr>
              <a:t>São Caetano do Sul- SP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altLang="ko-KR" sz="2100" b="1" i="1" dirty="0">
              <a:solidFill>
                <a:schemeClr val="tx1"/>
              </a:solidFill>
              <a:effectLst/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altLang="ko-KR" sz="2100" b="1" i="1" dirty="0" err="1">
                <a:solidFill>
                  <a:schemeClr val="tx1"/>
                </a:solidFill>
                <a:effectLst/>
                <a:latin typeface="+mn-lt"/>
              </a:rPr>
              <a:t>Luziânia</a:t>
            </a:r>
            <a:r>
              <a:rPr lang="en-US" altLang="ko-KR" sz="2100" b="1" i="1" dirty="0">
                <a:solidFill>
                  <a:schemeClr val="tx1"/>
                </a:solidFill>
                <a:effectLst/>
                <a:latin typeface="+mn-lt"/>
              </a:rPr>
              <a:t>-GO</a:t>
            </a:r>
            <a:endParaRPr lang="ko-KR" altLang="en-US" sz="2100" b="1" i="1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BA88030E-6A29-49F2-BA00-EF7A018D8B89}"/>
              </a:ext>
            </a:extLst>
          </p:cNvPr>
          <p:cNvSpPr/>
          <p:nvPr/>
        </p:nvSpPr>
        <p:spPr>
          <a:xfrm>
            <a:off x="242047" y="5768788"/>
            <a:ext cx="9063318" cy="1089212"/>
          </a:xfrm>
          <a:custGeom>
            <a:avLst/>
            <a:gdLst>
              <a:gd name="connsiteX0" fmla="*/ 4531659 w 9063318"/>
              <a:gd name="connsiteY0" fmla="*/ 0 h 1089212"/>
              <a:gd name="connsiteX1" fmla="*/ 9063318 w 9063318"/>
              <a:gd name="connsiteY1" fmla="*/ 1042147 h 1089212"/>
              <a:gd name="connsiteX2" fmla="*/ 9052984 w 9063318"/>
              <a:gd name="connsiteY2" fmla="*/ 1089212 h 1089212"/>
              <a:gd name="connsiteX3" fmla="*/ 10334 w 9063318"/>
              <a:gd name="connsiteY3" fmla="*/ 1089212 h 1089212"/>
              <a:gd name="connsiteX4" fmla="*/ 0 w 9063318"/>
              <a:gd name="connsiteY4" fmla="*/ 1042147 h 1089212"/>
              <a:gd name="connsiteX5" fmla="*/ 4531659 w 9063318"/>
              <a:gd name="connsiteY5" fmla="*/ 0 h 10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63318" h="1089212">
                <a:moveTo>
                  <a:pt x="4531659" y="0"/>
                </a:moveTo>
                <a:cubicBezTo>
                  <a:pt x="7034425" y="0"/>
                  <a:pt x="9063318" y="466585"/>
                  <a:pt x="9063318" y="1042147"/>
                </a:cubicBezTo>
                <a:lnTo>
                  <a:pt x="9052984" y="1089212"/>
                </a:lnTo>
                <a:lnTo>
                  <a:pt x="10334" y="1089212"/>
                </a:lnTo>
                <a:lnTo>
                  <a:pt x="0" y="1042147"/>
                </a:lnTo>
                <a:cubicBezTo>
                  <a:pt x="0" y="466585"/>
                  <a:pt x="2028893" y="0"/>
                  <a:pt x="453165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x-non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900754-8EA6-4BDC-A2EA-093C3B71C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1" t="17154" r="5058" b="18514"/>
          <a:stretch>
            <a:fillRect/>
          </a:stretch>
        </p:blipFill>
        <p:spPr>
          <a:xfrm>
            <a:off x="3348362" y="3237385"/>
            <a:ext cx="8431305" cy="354297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8FA808E-991D-9207-E048-C46FAE2D21D4}"/>
              </a:ext>
            </a:extLst>
          </p:cNvPr>
          <p:cNvSpPr/>
          <p:nvPr/>
        </p:nvSpPr>
        <p:spPr>
          <a:xfrm>
            <a:off x="412333" y="2236704"/>
            <a:ext cx="449834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3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Estudo sobre as cidades: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F6A3F1-54E1-6444-D529-8F0FBE3F5DA2}"/>
              </a:ext>
            </a:extLst>
          </p:cNvPr>
          <p:cNvSpPr txBox="1"/>
          <p:nvPr/>
        </p:nvSpPr>
        <p:spPr>
          <a:xfrm>
            <a:off x="412333" y="6435316"/>
            <a:ext cx="61052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Equipe Técnica/CTMU/CLDF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F98F48A-C271-5A1A-81CB-1313AC6B1AA4}"/>
              </a:ext>
            </a:extLst>
          </p:cNvPr>
          <p:cNvSpPr/>
          <p:nvPr/>
        </p:nvSpPr>
        <p:spPr>
          <a:xfrm>
            <a:off x="9559636" y="5698836"/>
            <a:ext cx="277091" cy="1156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6D6-A6FF-4F77-8375-50838931D537}"/>
              </a:ext>
            </a:extLst>
          </p:cNvPr>
          <p:cNvSpPr txBox="1"/>
          <p:nvPr/>
        </p:nvSpPr>
        <p:spPr>
          <a:xfrm>
            <a:off x="8277752" y="2230928"/>
            <a:ext cx="3761968" cy="64633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dirty="0" err="1">
                <a:solidFill>
                  <a:schemeClr val="bg1"/>
                </a:solidFill>
              </a:rPr>
              <a:t>Contrato</a:t>
            </a:r>
            <a:r>
              <a:rPr lang="en-US" altLang="ko-KR" dirty="0">
                <a:solidFill>
                  <a:schemeClr val="bg1"/>
                </a:solidFill>
              </a:rPr>
              <a:t> de </a:t>
            </a:r>
            <a:r>
              <a:rPr lang="en-US" altLang="ko-KR" dirty="0" err="1">
                <a:solidFill>
                  <a:schemeClr val="bg1"/>
                </a:solidFill>
              </a:rPr>
              <a:t>concessão</a:t>
            </a:r>
            <a:r>
              <a:rPr lang="en-US" altLang="ko-KR" dirty="0">
                <a:solidFill>
                  <a:schemeClr val="bg1"/>
                </a:solidFill>
              </a:rPr>
              <a:t>,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 err="1">
                <a:solidFill>
                  <a:schemeClr val="bg1"/>
                </a:solidFill>
              </a:rPr>
              <a:t>vigência</a:t>
            </a:r>
            <a:r>
              <a:rPr lang="en-US" altLang="ko-KR" dirty="0">
                <a:solidFill>
                  <a:schemeClr val="bg1"/>
                </a:solidFill>
              </a:rPr>
              <a:t> 10 </a:t>
            </a:r>
            <a:r>
              <a:rPr lang="en-US" altLang="ko-KR" dirty="0" err="1">
                <a:solidFill>
                  <a:schemeClr val="bg1"/>
                </a:solidFill>
              </a:rPr>
              <a:t>anos</a:t>
            </a:r>
            <a:r>
              <a:rPr lang="en-US" altLang="ko-KR" dirty="0">
                <a:solidFill>
                  <a:schemeClr val="bg1"/>
                </a:solidFill>
              </a:rPr>
              <a:t> (</a:t>
            </a:r>
            <a:r>
              <a:rPr lang="en-US" altLang="ko-KR" dirty="0" err="1">
                <a:solidFill>
                  <a:schemeClr val="bg1"/>
                </a:solidFill>
              </a:rPr>
              <a:t>limite</a:t>
            </a:r>
            <a:r>
              <a:rPr lang="en-US" altLang="ko-KR" dirty="0">
                <a:solidFill>
                  <a:schemeClr val="bg1"/>
                </a:solidFill>
              </a:rPr>
              <a:t> 20 </a:t>
            </a:r>
            <a:r>
              <a:rPr lang="en-US" altLang="ko-KR" dirty="0" err="1">
                <a:solidFill>
                  <a:schemeClr val="bg1"/>
                </a:solidFill>
              </a:rPr>
              <a:t>anos</a:t>
            </a:r>
            <a:r>
              <a:rPr lang="en-US" altLang="ko-KR" dirty="0">
                <a:solidFill>
                  <a:schemeClr val="bg1"/>
                </a:solidFill>
              </a:rPr>
              <a:t>)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0DC24-9E80-48AF-B935-C724117D39AD}"/>
              </a:ext>
            </a:extLst>
          </p:cNvPr>
          <p:cNvSpPr txBox="1"/>
          <p:nvPr/>
        </p:nvSpPr>
        <p:spPr>
          <a:xfrm>
            <a:off x="725128" y="1521358"/>
            <a:ext cx="4381783" cy="138499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dirty="0">
                <a:solidFill>
                  <a:schemeClr val="bg1"/>
                </a:solidFill>
              </a:rPr>
              <a:t>Valor do Km*: ?;</a:t>
            </a:r>
          </a:p>
          <a:p>
            <a:endParaRPr lang="pt-BR" altLang="ko-KR" dirty="0">
              <a:solidFill>
                <a:schemeClr val="bg1"/>
              </a:solidFill>
            </a:endParaRPr>
          </a:p>
          <a:p>
            <a:r>
              <a:rPr lang="pt-BR" altLang="ko-KR" dirty="0">
                <a:solidFill>
                  <a:schemeClr val="bg1"/>
                </a:solidFill>
              </a:rPr>
              <a:t>Valor total mensal: R$ 3.129.002,07** </a:t>
            </a:r>
          </a:p>
          <a:p>
            <a:r>
              <a:rPr lang="pt-BR" altLang="ko-KR" dirty="0">
                <a:solidFill>
                  <a:schemeClr val="bg1"/>
                </a:solidFill>
              </a:rPr>
              <a:t>Valor total anual: R$  R$ 37.548.024,88 </a:t>
            </a:r>
          </a:p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587401" y="2112153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53003" y="2724941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072755" y="3614939"/>
            <a:ext cx="198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Contratação</a:t>
            </a:r>
            <a:endParaRPr lang="ko-KR" altLang="en-US" sz="24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10" name="Elbow Connector 24">
            <a:extLst>
              <a:ext uri="{FF2B5EF4-FFF2-40B4-BE49-F238E27FC236}">
                <a16:creationId xmlns:a16="http://schemas.microsoft.com/office/drawing/2014/main" id="{B3892627-6482-55D6-DCAD-0860CF7CACD7}"/>
              </a:ext>
            </a:extLst>
          </p:cNvPr>
          <p:cNvCxnSpPr>
            <a:cxnSpLocks/>
          </p:cNvCxnSpPr>
          <p:nvPr/>
        </p:nvCxnSpPr>
        <p:spPr>
          <a:xfrm flipV="1">
            <a:off x="3943861" y="4278160"/>
            <a:ext cx="451591" cy="163125"/>
          </a:xfrm>
          <a:prstGeom prst="bentConnector3">
            <a:avLst>
              <a:gd name="adj1" fmla="val 50000"/>
            </a:avLst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1118443-A665-D354-340F-029644A43B3C}"/>
              </a:ext>
            </a:extLst>
          </p:cNvPr>
          <p:cNvSpPr txBox="1"/>
          <p:nvPr/>
        </p:nvSpPr>
        <p:spPr>
          <a:xfrm>
            <a:off x="188808" y="220648"/>
            <a:ext cx="3438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SÃO CAETANO DO SUL - SP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38D62BC-6441-987D-5FB1-1CA55BBE9639}"/>
              </a:ext>
            </a:extLst>
          </p:cNvPr>
          <p:cNvSpPr txBox="1"/>
          <p:nvPr/>
        </p:nvSpPr>
        <p:spPr>
          <a:xfrm>
            <a:off x="7889297" y="5074264"/>
            <a:ext cx="3874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>
                <a:solidFill>
                  <a:schemeClr val="bg1"/>
                </a:solidFill>
              </a:rPr>
              <a:t>Combustível+motoristas</a:t>
            </a:r>
            <a:r>
              <a:rPr lang="pt-BR" dirty="0">
                <a:solidFill>
                  <a:schemeClr val="bg1"/>
                </a:solidFill>
              </a:rPr>
              <a:t>+ manutenção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D677EA4-6FEF-69DD-F8D7-778C9294F77F}"/>
              </a:ext>
            </a:extLst>
          </p:cNvPr>
          <p:cNvSpPr txBox="1"/>
          <p:nvPr/>
        </p:nvSpPr>
        <p:spPr>
          <a:xfrm>
            <a:off x="948325" y="5043321"/>
            <a:ext cx="37029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Tempo de fabricação: 6 anos</a:t>
            </a:r>
            <a:endParaRPr lang="pt-BR" dirty="0"/>
          </a:p>
        </p:txBody>
      </p:sp>
      <p:cxnSp>
        <p:nvCxnSpPr>
          <p:cNvPr id="17" name="Elbow Connector 34">
            <a:extLst>
              <a:ext uri="{FF2B5EF4-FFF2-40B4-BE49-F238E27FC236}">
                <a16:creationId xmlns:a16="http://schemas.microsoft.com/office/drawing/2014/main" id="{A354469D-5B20-1620-A304-EB545E13D5B6}"/>
              </a:ext>
            </a:extLst>
          </p:cNvPr>
          <p:cNvCxnSpPr/>
          <p:nvPr/>
        </p:nvCxnSpPr>
        <p:spPr>
          <a:xfrm rot="10800000">
            <a:off x="7149818" y="5351072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D32284D7-B688-F04B-5580-4690B7CF2B93}"/>
              </a:ext>
            </a:extLst>
          </p:cNvPr>
          <p:cNvSpPr txBox="1"/>
          <p:nvPr/>
        </p:nvSpPr>
        <p:spPr>
          <a:xfrm>
            <a:off x="2564586" y="4252175"/>
            <a:ext cx="1299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63 ônibus</a:t>
            </a:r>
            <a:endParaRPr lang="pt-B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aixaDeTexto 6">
            <a:extLst>
              <a:ext uri="{FF2B5EF4-FFF2-40B4-BE49-F238E27FC236}">
                <a16:creationId xmlns:a16="http://schemas.microsoft.com/office/drawing/2014/main" id="{9367566D-728C-5922-B4EA-B9412089E524}"/>
              </a:ext>
            </a:extLst>
          </p:cNvPr>
          <p:cNvSpPr txBox="1"/>
          <p:nvPr/>
        </p:nvSpPr>
        <p:spPr>
          <a:xfrm>
            <a:off x="725128" y="5816732"/>
            <a:ext cx="10432399" cy="8275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300" i="1" kern="1200" dirty="0" err="1">
                <a:solidFill>
                  <a:srgbClr val="FEFEF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</a:t>
            </a:r>
            <a:r>
              <a:rPr lang="pt-BR" sz="1300" i="1" kern="1200" dirty="0">
                <a:solidFill>
                  <a:srgbClr val="FEFEF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*não </a:t>
            </a:r>
            <a:r>
              <a:rPr lang="pt-BR" sz="1300" i="1" dirty="0">
                <a:solidFill>
                  <a:srgbClr val="FEFEF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tivemos acesso ao contrato e aditivos pelo site, para obtenção valor do km; bem como não conseguimos informações sobre km rodados para projeção valor km pelo custo mensal; na nova fase do estudo realizaremos pedido de informação para complementação da pesquisa.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1300" i="1" kern="1200" dirty="0">
                <a:solidFill>
                  <a:srgbClr val="FEFEFE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**média de pagamento à contratada, conforme ordens de pagamento de janeiro a março/2024; </a:t>
            </a:r>
            <a:endParaRPr lang="pt-BR" sz="1300" i="1" kern="100" dirty="0">
              <a:solidFill>
                <a:srgbClr val="FEFEF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63208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153471"/>
            <a:ext cx="11572875" cy="995176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dirty="0"/>
              <a:t>Maricá-RJ </a:t>
            </a:r>
          </a:p>
          <a:p>
            <a:pPr marL="0" indent="0" algn="ctr">
              <a:buNone/>
            </a:pPr>
            <a:r>
              <a:rPr lang="en-US" sz="1800" dirty="0"/>
              <a:t>(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197.300 </a:t>
            </a:r>
            <a:r>
              <a:rPr lang="en-US" altLang="ko-KR" sz="18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hab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)</a:t>
            </a:r>
            <a:b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</a:b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Receita municipal em 2023: R$ 6.347.329.327,08</a:t>
            </a:r>
          </a:p>
          <a:p>
            <a:pPr marL="0" indent="0" algn="ctr">
              <a:buNone/>
            </a:pP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26909A6-5A40-4138-915B-6E8C7DCA920B}"/>
              </a:ext>
            </a:extLst>
          </p:cNvPr>
          <p:cNvSpPr txBox="1"/>
          <p:nvPr/>
        </p:nvSpPr>
        <p:spPr>
          <a:xfrm>
            <a:off x="327991" y="3842712"/>
            <a:ext cx="65498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Implantação gradual. Haviam duas concessionários. Uma atuou até 2017, e a outra até 2021. Na medida em que foram extintas as concessões, a Tarifa Zero foi avançando. De 2022 em diante tarifa zero em todas as linhas da cidade.</a:t>
            </a:r>
          </a:p>
          <a:p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2016: 3 linhas, 2018: 16 linhas, 2020: 18 linhas, 2022: 38 linhas, 2024: 43 linhas </a:t>
            </a:r>
            <a:b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</a:br>
            <a:r>
              <a:rPr lang="pt-BR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rPr>
              <a:t>Além dos ônibus, o programa compreende o modal bicicletas compartilhadas.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327991" y="2464435"/>
            <a:ext cx="2816974" cy="685120"/>
            <a:chOff x="1113334" y="3362835"/>
            <a:chExt cx="2059657" cy="68512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1113334" y="3678623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2014 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1113334" y="3362835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Início implantação: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2">
            <a:extLst>
              <a:ext uri="{FF2B5EF4-FFF2-40B4-BE49-F238E27FC236}">
                <a16:creationId xmlns:a16="http://schemas.microsoft.com/office/drawing/2014/main" id="{2FA34396-F3E5-E0BE-4C90-F9D95E8F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363" y="4962048"/>
            <a:ext cx="4226430" cy="148496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19910E0D-6380-0D20-0E8B-E14832ECA6D7}"/>
              </a:ext>
            </a:extLst>
          </p:cNvPr>
          <p:cNvGrpSpPr/>
          <p:nvPr/>
        </p:nvGrpSpPr>
        <p:grpSpPr>
          <a:xfrm>
            <a:off x="5538972" y="2363599"/>
            <a:ext cx="6653028" cy="1720248"/>
            <a:chOff x="4529646" y="6393888"/>
            <a:chExt cx="2059657" cy="1720248"/>
          </a:xfrm>
        </p:grpSpPr>
        <p:sp>
          <p:nvSpPr>
            <p:cNvPr id="6" name="TextBox 40">
              <a:extLst>
                <a:ext uri="{FF2B5EF4-FFF2-40B4-BE49-F238E27FC236}">
                  <a16:creationId xmlns:a16="http://schemas.microsoft.com/office/drawing/2014/main" id="{8A0B2A7D-65C7-A20C-43A6-DC9EC3EF202C}"/>
                </a:ext>
              </a:extLst>
            </p:cNvPr>
            <p:cNvSpPr txBox="1"/>
            <p:nvPr/>
          </p:nvSpPr>
          <p:spPr>
            <a:xfrm>
              <a:off x="4529646" y="6790697"/>
              <a:ext cx="205965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pt-BR" altLang="ko-KR" sz="1600" dirty="0">
                  <a:cs typeface="Arial" pitchFamily="34" charset="0"/>
                </a:rPr>
                <a:t>Nome do programa: Tarifa Zero (Vermelhinhos) </a:t>
              </a:r>
              <a:endParaRPr lang="ko-KR" altLang="en-US" sz="1600" dirty="0">
                <a:cs typeface="Arial" pitchFamily="34" charset="0"/>
              </a:endParaRPr>
            </a:p>
            <a:p>
              <a:pPr algn="ctr"/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45 linhas</a:t>
              </a:r>
              <a:b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</a:b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135 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ônibus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: 104 (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contratação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) + 31 (</a:t>
              </a:r>
              <a:r>
                <a:rPr lang="en-US" altLang="ko-KR" sz="1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Município</a:t>
              </a: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)</a:t>
              </a:r>
              <a:r>
                <a:rPr lang="en-US" altLang="ko-KR" sz="1600" dirty="0">
                  <a:solidFill>
                    <a:srgbClr val="262626"/>
                  </a:solidFill>
                  <a:cs typeface="Arial" panose="020B0604020202020204" pitchFamily="34" charset="0"/>
                </a:rPr>
                <a:t>.</a:t>
              </a:r>
            </a:p>
            <a:p>
              <a:pPr algn="ctr"/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Frota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será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acrescida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: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Assinado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contrato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nov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/2023 de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aquisição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 de 10 mid-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ônibus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, com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prazo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 de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entrega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 180 </a:t>
              </a:r>
              <a:r>
                <a:rPr lang="en-US" altLang="ko-KR" sz="1600" i="1" dirty="0" err="1">
                  <a:solidFill>
                    <a:srgbClr val="262626"/>
                  </a:solidFill>
                  <a:cs typeface="Arial" panose="020B0604020202020204" pitchFamily="34" charset="0"/>
                </a:rPr>
                <a:t>dias</a:t>
              </a:r>
              <a:r>
                <a:rPr lang="en-US" altLang="ko-KR" sz="1600" i="1" dirty="0">
                  <a:solidFill>
                    <a:srgbClr val="262626"/>
                  </a:solidFill>
                  <a:cs typeface="Arial" panose="020B0604020202020204" pitchFamily="34" charset="0"/>
                </a:rPr>
                <a:t>.</a:t>
              </a:r>
              <a:r>
                <a:rPr lang="en-US" altLang="ko-KR" sz="1200" i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</a:t>
              </a:r>
              <a:endParaRPr lang="ko-KR" altLang="en-US" sz="1200" i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41">
              <a:extLst>
                <a:ext uri="{FF2B5EF4-FFF2-40B4-BE49-F238E27FC236}">
                  <a16:creationId xmlns:a16="http://schemas.microsoft.com/office/drawing/2014/main" id="{BE8A6BE4-9326-F708-1C68-8A6BD0A726C9}"/>
                </a:ext>
              </a:extLst>
            </p:cNvPr>
            <p:cNvSpPr txBox="1"/>
            <p:nvPr/>
          </p:nvSpPr>
          <p:spPr>
            <a:xfrm>
              <a:off x="4529646" y="639388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Dados: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BC9DA1CD-B8F2-8D57-8E17-B650321081AE}"/>
              </a:ext>
            </a:extLst>
          </p:cNvPr>
          <p:cNvSpPr txBox="1"/>
          <p:nvPr/>
        </p:nvSpPr>
        <p:spPr>
          <a:xfrm>
            <a:off x="327991" y="3145141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Responsável pelo STPC: Empresa Pública de Transporte – EPT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8B5DD44-B32D-4435-F65E-E87B48EFAF53}"/>
              </a:ext>
            </a:extLst>
          </p:cNvPr>
          <p:cNvSpPr txBox="1"/>
          <p:nvPr/>
        </p:nvSpPr>
        <p:spPr>
          <a:xfrm>
            <a:off x="327991" y="6123844"/>
            <a:ext cx="59555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São destinados 3% do orçamento municipal para a EPT.</a:t>
            </a:r>
            <a:br>
              <a:rPr lang="pt-BR" dirty="0"/>
            </a:br>
            <a:r>
              <a:rPr lang="pt-BR" dirty="0"/>
              <a:t>Correspondeu cerca de R$ 190 milhões (2023)</a:t>
            </a:r>
          </a:p>
        </p:txBody>
      </p:sp>
    </p:spTree>
    <p:extLst>
      <p:ext uri="{BB962C8B-B14F-4D97-AF65-F5344CB8AC3E}">
        <p14:creationId xmlns:p14="http://schemas.microsoft.com/office/powerpoint/2010/main" val="52881074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6D6-A6FF-4F77-8375-50838931D537}"/>
              </a:ext>
            </a:extLst>
          </p:cNvPr>
          <p:cNvSpPr txBox="1"/>
          <p:nvPr/>
        </p:nvSpPr>
        <p:spPr>
          <a:xfrm>
            <a:off x="8305461" y="2018131"/>
            <a:ext cx="3166103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>
                <a:solidFill>
                  <a:schemeClr val="bg1"/>
                </a:solidFill>
              </a:rPr>
              <a:t>Contratos com </a:t>
            </a:r>
            <a:r>
              <a:rPr lang="en-US" altLang="ko-KR" sz="1600" dirty="0" err="1">
                <a:solidFill>
                  <a:schemeClr val="bg1"/>
                </a:solidFill>
              </a:rPr>
              <a:t>vigência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anual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podendo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atingir</a:t>
            </a:r>
            <a:r>
              <a:rPr lang="en-US" altLang="ko-KR" sz="1600" dirty="0">
                <a:solidFill>
                  <a:schemeClr val="bg1"/>
                </a:solidFill>
              </a:rPr>
              <a:t> 5 anos.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4CAEB3-13F2-44E1-8730-831E08709E30}"/>
              </a:ext>
            </a:extLst>
          </p:cNvPr>
          <p:cNvSpPr txBox="1"/>
          <p:nvPr/>
        </p:nvSpPr>
        <p:spPr>
          <a:xfrm>
            <a:off x="8527134" y="3980946"/>
            <a:ext cx="3527148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>
                <a:solidFill>
                  <a:schemeClr val="bg1"/>
                </a:solidFill>
              </a:rPr>
              <a:t>104 ônibus </a:t>
            </a:r>
            <a:r>
              <a:rPr lang="en-US" altLang="ko-KR" sz="1600" dirty="0" err="1">
                <a:solidFill>
                  <a:schemeClr val="bg1"/>
                </a:solidFill>
              </a:rPr>
              <a:t>contratados</a:t>
            </a:r>
            <a:r>
              <a:rPr lang="en-US" altLang="ko-KR" sz="1600" dirty="0">
                <a:solidFill>
                  <a:schemeClr val="bg1"/>
                </a:solidFill>
              </a:rPr>
              <a:t> *</a:t>
            </a:r>
          </a:p>
          <a:p>
            <a:r>
              <a:rPr lang="en-US" altLang="ko-KR" sz="1600" dirty="0" err="1">
                <a:solidFill>
                  <a:schemeClr val="bg1"/>
                </a:solidFill>
              </a:rPr>
              <a:t>Ônibus+motoristas+combustível</a:t>
            </a:r>
            <a:r>
              <a:rPr lang="en-US" altLang="ko-KR" sz="1600" dirty="0">
                <a:solidFill>
                  <a:schemeClr val="bg1"/>
                </a:solidFill>
              </a:rPr>
              <a:t>+ manutenção.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0DC24-9E80-48AF-B935-C724117D39AD}"/>
              </a:ext>
            </a:extLst>
          </p:cNvPr>
          <p:cNvSpPr txBox="1"/>
          <p:nvPr/>
        </p:nvSpPr>
        <p:spPr>
          <a:xfrm>
            <a:off x="138696" y="1714047"/>
            <a:ext cx="4465737" cy="132343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pPr algn="r"/>
            <a:r>
              <a:rPr lang="pt-BR" altLang="ko-KR" sz="1600" dirty="0">
                <a:solidFill>
                  <a:schemeClr val="bg1"/>
                </a:solidFill>
              </a:rPr>
              <a:t>Pagamento por km rodado: R$ 6,87 a R$ 8,64*</a:t>
            </a:r>
          </a:p>
          <a:p>
            <a:pPr algn="r"/>
            <a:r>
              <a:rPr lang="pt-BR" altLang="ko-KR" sz="1600" dirty="0">
                <a:solidFill>
                  <a:schemeClr val="bg1"/>
                </a:solidFill>
              </a:rPr>
              <a:t>Total  mês: R$ 7.664.169,90</a:t>
            </a:r>
          </a:p>
          <a:p>
            <a:pPr algn="r"/>
            <a:r>
              <a:rPr lang="pt-BR" altLang="ko-KR" sz="1600" dirty="0">
                <a:solidFill>
                  <a:schemeClr val="bg1"/>
                </a:solidFill>
              </a:rPr>
              <a:t>Total anual: R$ 91.970.038,81</a:t>
            </a:r>
          </a:p>
          <a:p>
            <a:pPr algn="r"/>
            <a:r>
              <a:rPr lang="pt-BR" altLang="ko-KR" sz="1600" dirty="0">
                <a:solidFill>
                  <a:schemeClr val="bg1"/>
                </a:solidFill>
              </a:rPr>
              <a:t> </a:t>
            </a:r>
            <a:br>
              <a:rPr lang="pt-BR" altLang="ko-KR" sz="1600" dirty="0">
                <a:solidFill>
                  <a:schemeClr val="bg1"/>
                </a:solidFill>
              </a:rPr>
            </a:b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BD62C7-31F3-4844-BFF0-57AF24275413}"/>
              </a:ext>
            </a:extLst>
          </p:cNvPr>
          <p:cNvSpPr txBox="1"/>
          <p:nvPr/>
        </p:nvSpPr>
        <p:spPr>
          <a:xfrm>
            <a:off x="381765" y="4431907"/>
            <a:ext cx="3278763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6 </a:t>
            </a:r>
            <a:r>
              <a:rPr lang="en-US" altLang="ko-KR" sz="1600" dirty="0" err="1">
                <a:solidFill>
                  <a:schemeClr val="bg1"/>
                </a:solidFill>
              </a:rPr>
              <a:t>contratos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envolvendo</a:t>
            </a:r>
            <a:r>
              <a:rPr lang="en-US" altLang="ko-KR" sz="1600" dirty="0">
                <a:solidFill>
                  <a:schemeClr val="bg1"/>
                </a:solidFill>
              </a:rPr>
              <a:t> 2 </a:t>
            </a:r>
            <a:r>
              <a:rPr lang="en-US" altLang="ko-KR" sz="1600" dirty="0" err="1">
                <a:solidFill>
                  <a:schemeClr val="bg1"/>
                </a:solidFill>
              </a:rPr>
              <a:t>empresas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contratadas</a:t>
            </a:r>
            <a:r>
              <a:rPr lang="en-US" altLang="ko-KR" sz="1600" dirty="0">
                <a:solidFill>
                  <a:schemeClr val="bg1"/>
                </a:solidFill>
              </a:rPr>
              <a:t>*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3774384" y="4435988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767414" y="2221517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655082" y="4570406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42713" y="2518436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072755" y="3614939"/>
            <a:ext cx="198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Contratação</a:t>
            </a:r>
            <a:endParaRPr lang="ko-KR" altLang="en-US" sz="24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1D145D0-095D-6B7A-FCEC-282628F63B43}"/>
              </a:ext>
            </a:extLst>
          </p:cNvPr>
          <p:cNvSpPr txBox="1"/>
          <p:nvPr/>
        </p:nvSpPr>
        <p:spPr>
          <a:xfrm>
            <a:off x="554182" y="6052722"/>
            <a:ext cx="11388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dirty="0" err="1">
                <a:solidFill>
                  <a:schemeClr val="bg1"/>
                </a:solidFill>
              </a:rPr>
              <a:t>Obs</a:t>
            </a:r>
            <a:r>
              <a:rPr lang="pt-BR" sz="1200" i="1" dirty="0">
                <a:solidFill>
                  <a:schemeClr val="bg1"/>
                </a:solidFill>
              </a:rPr>
              <a:t>:*Assinado contrato dia 27/03/2024: valor km: R$ 9,76. vigência 36 meses (limite 10 anos-nova lei licitação), estimado 173.934,6 km mês, R$ 1.697.601,70 mês.</a:t>
            </a:r>
          </a:p>
          <a:p>
            <a:r>
              <a:rPr lang="pt-BR" sz="1200" i="1" dirty="0">
                <a:solidFill>
                  <a:schemeClr val="bg1"/>
                </a:solidFill>
              </a:rPr>
              <a:t> **Frota contratada mais a própria geram custo em torno de 120 milhões ano, conforme Presidente da EPT, audiência pública em meados/2023.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D42C96C-9B38-6B73-CD54-A9F9AD0FACC3}"/>
              </a:ext>
            </a:extLst>
          </p:cNvPr>
          <p:cNvSpPr txBox="1"/>
          <p:nvPr/>
        </p:nvSpPr>
        <p:spPr>
          <a:xfrm>
            <a:off x="214978" y="250257"/>
            <a:ext cx="152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MARICÁ-RJ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766A974-A18B-19D1-F88D-3A20DCBC3785}"/>
              </a:ext>
            </a:extLst>
          </p:cNvPr>
          <p:cNvSpPr txBox="1"/>
          <p:nvPr/>
        </p:nvSpPr>
        <p:spPr>
          <a:xfrm>
            <a:off x="381765" y="5046674"/>
            <a:ext cx="40228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Tempo de fabricação:</a:t>
            </a:r>
            <a:br>
              <a:rPr lang="pt-BR" sz="1600" dirty="0">
                <a:solidFill>
                  <a:schemeClr val="bg1"/>
                </a:solidFill>
              </a:rPr>
            </a:br>
            <a:r>
              <a:rPr lang="en-US" altLang="ko-KR" sz="1600" dirty="0" err="1">
                <a:solidFill>
                  <a:schemeClr val="bg1"/>
                </a:solidFill>
              </a:rPr>
              <a:t>Máximo</a:t>
            </a:r>
            <a:r>
              <a:rPr lang="en-US" altLang="ko-KR" sz="1600" dirty="0">
                <a:solidFill>
                  <a:schemeClr val="bg1"/>
                </a:solidFill>
              </a:rPr>
              <a:t> 3 </a:t>
            </a:r>
            <a:r>
              <a:rPr lang="en-US" altLang="ko-KR" sz="1600" dirty="0" err="1">
                <a:solidFill>
                  <a:schemeClr val="bg1"/>
                </a:solidFill>
              </a:rPr>
              <a:t>anos</a:t>
            </a:r>
            <a:r>
              <a:rPr lang="en-US" altLang="ko-KR" sz="1600" dirty="0">
                <a:solidFill>
                  <a:schemeClr val="bg1"/>
                </a:solidFill>
              </a:rPr>
              <a:t> de </a:t>
            </a:r>
            <a:r>
              <a:rPr lang="en-US" altLang="ko-KR" sz="1600" dirty="0" err="1">
                <a:solidFill>
                  <a:schemeClr val="bg1"/>
                </a:solidFill>
              </a:rPr>
              <a:t>fabricação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quando</a:t>
            </a:r>
            <a:r>
              <a:rPr lang="en-US" altLang="ko-KR" sz="1600" dirty="0">
                <a:solidFill>
                  <a:schemeClr val="bg1"/>
                </a:solidFill>
              </a:rPr>
              <a:t> da </a:t>
            </a:r>
            <a:r>
              <a:rPr lang="en-US" altLang="ko-KR" sz="1600" dirty="0" err="1">
                <a:solidFill>
                  <a:schemeClr val="bg1"/>
                </a:solidFill>
              </a:rPr>
              <a:t>licitação</a:t>
            </a:r>
            <a:endParaRPr lang="pt-BR" sz="1600" dirty="0"/>
          </a:p>
        </p:txBody>
      </p:sp>
      <p:cxnSp>
        <p:nvCxnSpPr>
          <p:cNvPr id="8" name="Elbow Connector 24">
            <a:extLst>
              <a:ext uri="{FF2B5EF4-FFF2-40B4-BE49-F238E27FC236}">
                <a16:creationId xmlns:a16="http://schemas.microsoft.com/office/drawing/2014/main" id="{CEE2AAA3-179A-8D6B-6011-33A7D123D823}"/>
              </a:ext>
            </a:extLst>
          </p:cNvPr>
          <p:cNvCxnSpPr/>
          <p:nvPr/>
        </p:nvCxnSpPr>
        <p:spPr>
          <a:xfrm flipV="1">
            <a:off x="4639473" y="5385051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BB20AEC-DA08-682E-A973-9B8B395B17AD}"/>
              </a:ext>
            </a:extLst>
          </p:cNvPr>
          <p:cNvSpPr txBox="1"/>
          <p:nvPr/>
        </p:nvSpPr>
        <p:spPr>
          <a:xfrm>
            <a:off x="7941656" y="5194141"/>
            <a:ext cx="4370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</a:rPr>
              <a:t>Km rodada mês: 994.948 (frota contratada) </a:t>
            </a:r>
          </a:p>
          <a:p>
            <a:r>
              <a:rPr lang="pt-BR" sz="1600" dirty="0">
                <a:solidFill>
                  <a:srgbClr val="FEFEFE"/>
                </a:solidFill>
              </a:rPr>
              <a:t>1.188.323 (frota </a:t>
            </a:r>
            <a:r>
              <a:rPr lang="pt-BR" sz="1600" dirty="0" err="1">
                <a:solidFill>
                  <a:srgbClr val="FEFEFE"/>
                </a:solidFill>
              </a:rPr>
              <a:t>contratada+própria</a:t>
            </a:r>
            <a:r>
              <a:rPr lang="pt-BR" sz="1600" dirty="0">
                <a:solidFill>
                  <a:srgbClr val="FEFEFE"/>
                </a:solidFill>
              </a:rPr>
              <a:t>) </a:t>
            </a:r>
          </a:p>
          <a:p>
            <a:r>
              <a:rPr lang="pt-BR" sz="1600" dirty="0">
                <a:solidFill>
                  <a:srgbClr val="FEFEFE"/>
                </a:solidFill>
              </a:rPr>
              <a:t>Embarques mês: 2.335.097 (</a:t>
            </a:r>
            <a:r>
              <a:rPr lang="pt-BR" sz="1600" dirty="0">
                <a:solidFill>
                  <a:schemeClr val="bg1"/>
                </a:solidFill>
              </a:rPr>
              <a:t>frota contratada) </a:t>
            </a:r>
            <a:endParaRPr lang="pt-BR" sz="1600" dirty="0">
              <a:solidFill>
                <a:srgbClr val="FEFEFE"/>
              </a:solidFill>
            </a:endParaRPr>
          </a:p>
        </p:txBody>
      </p:sp>
      <p:cxnSp>
        <p:nvCxnSpPr>
          <p:cNvPr id="11" name="Elbow Connector 34">
            <a:extLst>
              <a:ext uri="{FF2B5EF4-FFF2-40B4-BE49-F238E27FC236}">
                <a16:creationId xmlns:a16="http://schemas.microsoft.com/office/drawing/2014/main" id="{6E857B66-1C38-E195-98A9-2DBC8C2E390B}"/>
              </a:ext>
            </a:extLst>
          </p:cNvPr>
          <p:cNvCxnSpPr/>
          <p:nvPr/>
        </p:nvCxnSpPr>
        <p:spPr>
          <a:xfrm rot="10800000">
            <a:off x="7166975" y="5304071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616872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ixaDeTexto 10">
            <a:extLst>
              <a:ext uri="{FF2B5EF4-FFF2-40B4-BE49-F238E27FC236}">
                <a16:creationId xmlns:a16="http://schemas.microsoft.com/office/drawing/2014/main" id="{97D631DE-F093-FCFE-1EAC-E60824ED56CF}"/>
              </a:ext>
            </a:extLst>
          </p:cNvPr>
          <p:cNvSpPr txBox="1"/>
          <p:nvPr/>
        </p:nvSpPr>
        <p:spPr>
          <a:xfrm>
            <a:off x="5060373" y="963600"/>
            <a:ext cx="1911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7030A0"/>
                </a:solidFill>
              </a:rPr>
              <a:t>COMPARATIVO</a:t>
            </a:r>
          </a:p>
        </p:txBody>
      </p:sp>
      <p:pic>
        <p:nvPicPr>
          <p:cNvPr id="12" name="Imagen 19">
            <a:extLst>
              <a:ext uri="{FF2B5EF4-FFF2-40B4-BE49-F238E27FC236}">
                <a16:creationId xmlns:a16="http://schemas.microsoft.com/office/drawing/2014/main" id="{6B290FF3-13DC-F934-32FB-67C3FA737F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0418" y="147925"/>
            <a:ext cx="2120437" cy="136165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CDDEB33E-30D2-368E-2762-C7E9C86C93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1990725"/>
            <a:ext cx="91249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45703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9031" y="360470"/>
            <a:ext cx="6493818" cy="885552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>
              <a:buNone/>
            </a:pPr>
            <a:r>
              <a:rPr lang="en-US" sz="3500" b="1" dirty="0">
                <a:solidFill>
                  <a:srgbClr val="36B9EC"/>
                </a:solidFill>
              </a:rPr>
              <a:t>Fontes de </a:t>
            </a:r>
            <a:r>
              <a:rPr lang="en-US" sz="3500" b="1" dirty="0" err="1">
                <a:solidFill>
                  <a:srgbClr val="36B9EC"/>
                </a:solidFill>
              </a:rPr>
              <a:t>recursos</a:t>
            </a:r>
            <a:r>
              <a:rPr lang="en-US" sz="3500" b="1" dirty="0">
                <a:solidFill>
                  <a:srgbClr val="36B9EC"/>
                </a:solidFill>
              </a:rPr>
              <a:t> </a:t>
            </a:r>
            <a:r>
              <a:rPr lang="en-US" sz="3500" b="1" dirty="0" err="1">
                <a:solidFill>
                  <a:srgbClr val="36B9EC"/>
                </a:solidFill>
              </a:rPr>
              <a:t>cogitadas</a:t>
            </a:r>
            <a:r>
              <a:rPr lang="en-US" sz="3500" b="1" dirty="0">
                <a:solidFill>
                  <a:srgbClr val="36B9EC"/>
                </a:solidFill>
              </a:rPr>
              <a:t> para </a:t>
            </a:r>
            <a:r>
              <a:rPr lang="en-US" sz="3500" b="1" dirty="0" err="1">
                <a:solidFill>
                  <a:srgbClr val="36B9EC"/>
                </a:solidFill>
              </a:rPr>
              <a:t>custear</a:t>
            </a:r>
            <a:r>
              <a:rPr lang="en-US" sz="3500" b="1" dirty="0">
                <a:solidFill>
                  <a:srgbClr val="36B9EC"/>
                </a:solidFill>
              </a:rPr>
              <a:t> Tarifa Zero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5F930B-2E79-4166-B390-CDBACA2EBFB9}"/>
              </a:ext>
            </a:extLst>
          </p:cNvPr>
          <p:cNvGrpSpPr/>
          <p:nvPr/>
        </p:nvGrpSpPr>
        <p:grpSpPr>
          <a:xfrm>
            <a:off x="3944840" y="2362243"/>
            <a:ext cx="4325428" cy="4325428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AD6A35FF-59F5-4397-A877-A70939F33676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8A584821-BA63-4C9C-8AB8-A7B581A3A2D3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BD85F4E-CC9D-43CD-A6A1-7EEC55E32525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AF149F72-501E-47AB-A87F-6B213D3E40B8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13427C07-F326-4AF7-9A82-17715C918844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45064181-341B-4B59-BA12-907D3B836C6C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E1341587-0B68-45B1-9538-DB8793043ED9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062175-0A35-4B95-820D-F42542DAD10C}"/>
              </a:ext>
            </a:extLst>
          </p:cNvPr>
          <p:cNvGrpSpPr/>
          <p:nvPr/>
        </p:nvGrpSpPr>
        <p:grpSpPr>
          <a:xfrm>
            <a:off x="8169907" y="1810826"/>
            <a:ext cx="3948360" cy="813409"/>
            <a:chOff x="6457218" y="1772816"/>
            <a:chExt cx="2298341" cy="74354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9B7655F-3AA4-4BDC-A5AB-98B067B80FDD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478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Conbrança de taxa de empresas de aplicativo de transporte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9EBA74E-D161-49A6-B197-BD39FDF3CF29}"/>
                </a:ext>
              </a:extLst>
            </p:cNvPr>
            <p:cNvSpPr txBox="1"/>
            <p:nvPr/>
          </p:nvSpPr>
          <p:spPr>
            <a:xfrm>
              <a:off x="6464313" y="2263154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2B1507E-ED19-4D56-A440-4566B9877C31}"/>
              </a:ext>
            </a:extLst>
          </p:cNvPr>
          <p:cNvGrpSpPr/>
          <p:nvPr/>
        </p:nvGrpSpPr>
        <p:grpSpPr>
          <a:xfrm>
            <a:off x="8823465" y="3465077"/>
            <a:ext cx="3093051" cy="574554"/>
            <a:chOff x="6889266" y="3284984"/>
            <a:chExt cx="1998238" cy="52520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BD5A2E-32E0-49A4-965A-6302EC0F4091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IPTU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progressivo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no tempo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6C8FE1-7CC1-4648-862B-B084C3CC2F70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E9FBBA1-8D31-4A60-B6E6-219641F284F3}"/>
              </a:ext>
            </a:extLst>
          </p:cNvPr>
          <p:cNvGrpSpPr/>
          <p:nvPr/>
        </p:nvGrpSpPr>
        <p:grpSpPr>
          <a:xfrm>
            <a:off x="8406228" y="5480200"/>
            <a:ext cx="3093051" cy="574554"/>
            <a:chOff x="6673242" y="5020022"/>
            <a:chExt cx="2291246" cy="52520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0453F4B-EE81-4F5F-AEA2-20DD9A8FB40C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Municipalização da CID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123C0E9-68CE-48C5-9D53-811F1A1D6064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Mediante Projeto de Emenda Contitucional.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0E9A559-81DA-4F2E-B62D-99A77DC77C79}"/>
              </a:ext>
            </a:extLst>
          </p:cNvPr>
          <p:cNvGrpSpPr/>
          <p:nvPr/>
        </p:nvGrpSpPr>
        <p:grpSpPr>
          <a:xfrm>
            <a:off x="109031" y="1762543"/>
            <a:ext cx="4181100" cy="1128552"/>
            <a:chOff x="467544" y="1749941"/>
            <a:chExt cx="2291246" cy="103162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6324EF-DC37-4A0D-B394-0336B13C70B1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478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Cobrança de taxas em face de Empresas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7178778-A1A9-46E8-AA88-3FAB5EBC6744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7596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Justificativa de o transporte público beneficiar toda empresa, independente de contar com funcionário que utiliza o transporte público coletivo.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81F0443-4500-494B-854D-FA9A69880D71}"/>
              </a:ext>
            </a:extLst>
          </p:cNvPr>
          <p:cNvGrpSpPr/>
          <p:nvPr/>
        </p:nvGrpSpPr>
        <p:grpSpPr>
          <a:xfrm>
            <a:off x="336821" y="3465078"/>
            <a:ext cx="3065462" cy="759220"/>
            <a:chOff x="242744" y="3314387"/>
            <a:chExt cx="2011990" cy="69401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EB1907-4571-42CA-8DB2-F7E394122480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Contribuição de melhoria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81F4412-DD31-4E99-A173-179580967123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422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Valorização imobiliária decorrente de </a:t>
              </a:r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obras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públicas.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07632A5-E8C9-4273-90DE-088187AF15F2}"/>
              </a:ext>
            </a:extLst>
          </p:cNvPr>
          <p:cNvGrpSpPr/>
          <p:nvPr/>
        </p:nvGrpSpPr>
        <p:grpSpPr>
          <a:xfrm>
            <a:off x="0" y="5480200"/>
            <a:ext cx="3887651" cy="574554"/>
            <a:chOff x="251520" y="4998238"/>
            <a:chExt cx="2291246" cy="52520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F473B1-8CA1-4373-B300-6A95478358A9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Exploração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de </a:t>
              </a:r>
              <a:r>
                <a:rPr lang="en-US" altLang="ko-KR" sz="14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estacionamento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público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F0DE06-66ED-4255-BCA1-745C7C488093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Estacionamento rotativo, zona verde.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E19CB9B2-0EEA-4FC8-9843-2F67E89819A7}"/>
              </a:ext>
            </a:extLst>
          </p:cNvPr>
          <p:cNvSpPr/>
          <p:nvPr/>
        </p:nvSpPr>
        <p:spPr>
          <a:xfrm>
            <a:off x="7082026" y="1943364"/>
            <a:ext cx="1033661" cy="383455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59677CE1-5B9A-4102-82D1-127B6E46DE47}"/>
              </a:ext>
            </a:extLst>
          </p:cNvPr>
          <p:cNvSpPr/>
          <p:nvPr/>
        </p:nvSpPr>
        <p:spPr>
          <a:xfrm flipH="1">
            <a:off x="4123973" y="1943364"/>
            <a:ext cx="1033661" cy="383455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2F771AE-FDEC-4C72-B78B-164F9D1E4890}"/>
              </a:ext>
            </a:extLst>
          </p:cNvPr>
          <p:cNvCxnSpPr>
            <a:endCxn id="15" idx="1"/>
          </p:cNvCxnSpPr>
          <p:nvPr/>
        </p:nvCxnSpPr>
        <p:spPr>
          <a:xfrm flipV="1">
            <a:off x="8186871" y="3618968"/>
            <a:ext cx="636594" cy="8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774D6D45-5837-473F-808E-1CB3562A0D44}"/>
              </a:ext>
            </a:extLst>
          </p:cNvPr>
          <p:cNvSpPr/>
          <p:nvPr/>
        </p:nvSpPr>
        <p:spPr>
          <a:xfrm flipH="1">
            <a:off x="3121731" y="5234006"/>
            <a:ext cx="748905" cy="20991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051EA6B-0CEA-4D5D-BDED-E991A5947EB0}"/>
              </a:ext>
            </a:extLst>
          </p:cNvPr>
          <p:cNvCxnSpPr>
            <a:endCxn id="24" idx="3"/>
          </p:cNvCxnSpPr>
          <p:nvPr/>
        </p:nvCxnSpPr>
        <p:spPr>
          <a:xfrm flipH="1" flipV="1">
            <a:off x="3295915" y="3618968"/>
            <a:ext cx="648926" cy="8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76210A54-68E7-4713-B7F1-D334865F24A0}"/>
              </a:ext>
            </a:extLst>
          </p:cNvPr>
          <p:cNvSpPr/>
          <p:nvPr/>
        </p:nvSpPr>
        <p:spPr>
          <a:xfrm>
            <a:off x="8332617" y="5234006"/>
            <a:ext cx="748905" cy="20991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313" y="3170945"/>
            <a:ext cx="3048418" cy="270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3667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133464" y="115170"/>
            <a:ext cx="5646057" cy="844292"/>
            <a:chOff x="2155825" y="2846388"/>
            <a:chExt cx="7877176" cy="1177926"/>
          </a:xfrm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2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3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4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5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6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7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8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0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492275" y="1606376"/>
            <a:ext cx="9103346" cy="307777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>
            <a:defPPr/>
          </a:lstStyle>
          <a:p>
            <a:r>
              <a:rPr lang="en-US" altLang="ko-KR" sz="2000" b="1" dirty="0" err="1">
                <a:latin typeface="+mj-lt"/>
                <a:cs typeface="Arial" panose="020B0604020202020204" pitchFamily="34" charset="0"/>
              </a:rPr>
              <a:t>Instituição</a:t>
            </a:r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 do SISTEMA ÚNICO DE MOBILIDADE (SUM)</a:t>
            </a:r>
          </a:p>
        </p:txBody>
      </p: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B5DCDFE6-822B-46A6-8A70-D4145758E3C0}"/>
              </a:ext>
            </a:extLst>
          </p:cNvPr>
          <p:cNvSpPr/>
          <p:nvPr/>
        </p:nvSpPr>
        <p:spPr>
          <a:xfrm>
            <a:off x="6496050" y="0"/>
            <a:ext cx="4191000" cy="6858000"/>
          </a:xfrm>
          <a:prstGeom prst="parallelogram">
            <a:avLst>
              <a:gd name="adj" fmla="val 9477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dirty="0"/>
          </a:p>
        </p:txBody>
      </p:sp>
      <p:sp>
        <p:nvSpPr>
          <p:cNvPr id="22" name="Parallelogram 21">
            <a:extLst>
              <a:ext uri="{FF2B5EF4-FFF2-40B4-BE49-F238E27FC236}">
                <a16:creationId xmlns:a16="http://schemas.microsoft.com/office/drawing/2014/main" id="{51D14580-A169-4F5E-8BCB-62B9573AB4A2}"/>
              </a:ext>
            </a:extLst>
          </p:cNvPr>
          <p:cNvSpPr/>
          <p:nvPr/>
        </p:nvSpPr>
        <p:spPr>
          <a:xfrm>
            <a:off x="7596799" y="0"/>
            <a:ext cx="4191000" cy="6858000"/>
          </a:xfrm>
          <a:prstGeom prst="parallelogram">
            <a:avLst>
              <a:gd name="adj" fmla="val 95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227135-02AC-4A46-8145-60E33ADCA169}"/>
              </a:ext>
            </a:extLst>
          </p:cNvPr>
          <p:cNvSpPr txBox="1"/>
          <p:nvPr/>
        </p:nvSpPr>
        <p:spPr>
          <a:xfrm>
            <a:off x="492275" y="2060628"/>
            <a:ext cx="5688844" cy="463203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defPPr/>
          </a:lstStyle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cs typeface="Arial" panose="020B0604020202020204" pitchFamily="34" charset="0"/>
              </a:rPr>
              <a:t>Estrutura similar ao SUS (Sistema Único de Saúde) e ao SUAS (</a:t>
            </a:r>
            <a:r>
              <a:rPr lang="pt-BR" altLang="ko-KR" sz="1200" dirty="0">
                <a:cs typeface="Arial" panose="020B0604020202020204" pitchFamily="34" charset="0"/>
              </a:rPr>
              <a:t>Sistema Único de Assistência Social).</a:t>
            </a:r>
          </a:p>
          <a:p>
            <a:endParaRPr lang="pt-BR" altLang="ko-K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altLang="ko-KR" sz="1200" dirty="0">
                <a:cs typeface="Arial" panose="020B0604020202020204" pitchFamily="34" charset="0"/>
              </a:rPr>
              <a:t>Serviço de Transporte Público Coletivo financiado pela União, Estados, Distrito Federal e Municípios, mediante percentual da arrecadação de impostos.</a:t>
            </a:r>
          </a:p>
          <a:p>
            <a:endParaRPr lang="pt-BR" altLang="ko-K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altLang="ko-KR" sz="1200" dirty="0">
                <a:cs typeface="Arial" panose="020B0604020202020204" pitchFamily="34" charset="0"/>
              </a:rPr>
              <a:t>Possibilidade de fontes adicionais de custeio, como: contribuições dos beneficiados pelo serviço público; receitas de exploração de estacionamentos públicos; contribuições de melhoria decorrentes de valorização imobiliária resultante de investimentos públicos em mobilidade.</a:t>
            </a:r>
          </a:p>
          <a:p>
            <a:endParaRPr lang="en-US" altLang="ko-K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Contribuição pelo uso potencial ou efetivo do sistema viário, a ser instituída: a) pelos Municípios e Distrito Federal, a ser paga pelos proprietários de veículo automotores; b) pela União, a ser paga pelo empregador, pessoa física ou jurídica.</a:t>
            </a:r>
          </a:p>
          <a:p>
            <a:endParaRPr lang="pt-B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Recursos comporão fundo destinado exclusivamente ao financiamento do serviço de </a:t>
            </a:r>
            <a:r>
              <a:rPr lang="pt-BR" altLang="ko-KR" sz="1200" dirty="0">
                <a:cs typeface="Arial" panose="020B0604020202020204" pitchFamily="34" charset="0"/>
              </a:rPr>
              <a:t>Transporte Público Coletivo.</a:t>
            </a:r>
          </a:p>
          <a:p>
            <a:pPr marL="171450" indent="-171450">
              <a:buFont typeface="Wingdings" pitchFamily="2" charset="2"/>
              <a:buChar char="ü"/>
            </a:pPr>
            <a:endParaRPr lang="pt-BR" sz="1200" dirty="0">
              <a:cs typeface="Arial" panose="020B0604020202020204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pt-BR" sz="1200" dirty="0">
                <a:cs typeface="Arial" panose="020B0604020202020204" pitchFamily="34" charset="0"/>
              </a:rPr>
              <a:t>Diretriz de gratuidade ao usuário do transporte público coletivo urbano.</a:t>
            </a:r>
          </a:p>
          <a:p>
            <a:pPr marL="171450" indent="-171450">
              <a:buFont typeface="Wingdings" pitchFamily="2" charset="2"/>
              <a:buChar char="ü"/>
            </a:pPr>
            <a:endParaRPr lang="pt-BR" sz="1100" dirty="0">
              <a:cs typeface="Arial" panose="020B0604020202020204" pitchFamily="34" charset="0"/>
            </a:endParaRPr>
          </a:p>
          <a:p>
            <a:r>
              <a:rPr lang="en-US" altLang="ko-KR" sz="1100" i="1" dirty="0" err="1">
                <a:cs typeface="Arial" panose="020B0604020202020204" pitchFamily="34" charset="0"/>
              </a:rPr>
              <a:t>Tramitação</a:t>
            </a:r>
            <a:r>
              <a:rPr lang="en-US" altLang="ko-KR" sz="1100" i="1" dirty="0">
                <a:cs typeface="Arial" panose="020B0604020202020204" pitchFamily="34" charset="0"/>
              </a:rPr>
              <a:t>: </a:t>
            </a:r>
            <a:r>
              <a:rPr lang="en-US" altLang="ko-KR" sz="1100" i="1" dirty="0" err="1">
                <a:cs typeface="Arial" panose="020B0604020202020204" pitchFamily="34" charset="0"/>
              </a:rPr>
              <a:t>voto</a:t>
            </a:r>
            <a:r>
              <a:rPr lang="en-US" altLang="ko-KR" sz="1100" i="1" dirty="0">
                <a:cs typeface="Arial" panose="020B0604020202020204" pitchFamily="34" charset="0"/>
              </a:rPr>
              <a:t> pela </a:t>
            </a:r>
            <a:r>
              <a:rPr lang="en-US" altLang="ko-KR" sz="1100" i="1" dirty="0" err="1">
                <a:cs typeface="Arial" panose="020B0604020202020204" pitchFamily="34" charset="0"/>
              </a:rPr>
              <a:t>admissibilidade</a:t>
            </a:r>
            <a:r>
              <a:rPr lang="en-US" altLang="ko-KR" sz="1100" i="1" dirty="0">
                <a:cs typeface="Arial" panose="020B0604020202020204" pitchFamily="34" charset="0"/>
              </a:rPr>
              <a:t> do relator (12/12/23), </a:t>
            </a:r>
            <a:r>
              <a:rPr lang="en-US" altLang="ko-KR" sz="1100" i="1" dirty="0" err="1">
                <a:cs typeface="Arial" panose="020B0604020202020204" pitchFamily="34" charset="0"/>
              </a:rPr>
              <a:t>aguardado</a:t>
            </a:r>
            <a:r>
              <a:rPr lang="en-US" altLang="ko-KR" sz="1100" i="1" dirty="0">
                <a:cs typeface="Arial" panose="020B0604020202020204" pitchFamily="34" charset="0"/>
              </a:rPr>
              <a:t> </a:t>
            </a:r>
            <a:r>
              <a:rPr lang="en-US" altLang="ko-KR" sz="1100" i="1" dirty="0" err="1">
                <a:cs typeface="Arial" panose="020B0604020202020204" pitchFamily="34" charset="0"/>
              </a:rPr>
              <a:t>aprovação</a:t>
            </a:r>
            <a:r>
              <a:rPr lang="en-US" altLang="ko-KR" sz="1100" i="1" dirty="0">
                <a:cs typeface="Arial" panose="020B0604020202020204" pitchFamily="34" charset="0"/>
              </a:rPr>
              <a:t> do </a:t>
            </a:r>
            <a:r>
              <a:rPr lang="en-US" altLang="ko-KR" sz="1100" i="1" dirty="0" err="1">
                <a:cs typeface="Arial" panose="020B0604020202020204" pitchFamily="34" charset="0"/>
              </a:rPr>
              <a:t>parecer</a:t>
            </a:r>
            <a:r>
              <a:rPr lang="en-US" altLang="ko-KR" sz="1100" i="1" dirty="0">
                <a:cs typeface="Arial" panose="020B0604020202020204" pitchFamily="34" charset="0"/>
              </a:rPr>
              <a:t> pela CCJ, para, </a:t>
            </a:r>
            <a:r>
              <a:rPr lang="en-US" altLang="ko-KR" sz="1100" i="1" dirty="0" err="1">
                <a:cs typeface="Arial" panose="020B0604020202020204" pitchFamily="34" charset="0"/>
              </a:rPr>
              <a:t>em</a:t>
            </a:r>
            <a:r>
              <a:rPr lang="en-US" altLang="ko-KR" sz="1100" i="1" dirty="0">
                <a:cs typeface="Arial" panose="020B0604020202020204" pitchFamily="34" charset="0"/>
              </a:rPr>
              <a:t> </a:t>
            </a:r>
            <a:r>
              <a:rPr lang="en-US" altLang="ko-KR" sz="1100" i="1" dirty="0" err="1">
                <a:cs typeface="Arial" panose="020B0604020202020204" pitchFamily="34" charset="0"/>
              </a:rPr>
              <a:t>seguida</a:t>
            </a:r>
            <a:r>
              <a:rPr lang="en-US" altLang="ko-KR" sz="1100" i="1" dirty="0">
                <a:cs typeface="Arial" panose="020B0604020202020204" pitchFamily="34" charset="0"/>
              </a:rPr>
              <a:t>, ser </a:t>
            </a:r>
            <a:r>
              <a:rPr lang="en-US" altLang="ko-KR" sz="1100" i="1" dirty="0" err="1">
                <a:cs typeface="Arial" panose="020B0604020202020204" pitchFamily="34" charset="0"/>
              </a:rPr>
              <a:t>designada</a:t>
            </a:r>
            <a:r>
              <a:rPr lang="en-US" altLang="ko-KR" sz="1100" i="1" dirty="0">
                <a:cs typeface="Arial" panose="020B0604020202020204" pitchFamily="34" charset="0"/>
              </a:rPr>
              <a:t> </a:t>
            </a:r>
            <a:r>
              <a:rPr lang="en-US" altLang="ko-KR" sz="1100" i="1" dirty="0" err="1">
                <a:cs typeface="Arial" panose="020B0604020202020204" pitchFamily="34" charset="0"/>
              </a:rPr>
              <a:t>Comissão</a:t>
            </a:r>
            <a:r>
              <a:rPr lang="en-US" altLang="ko-KR" sz="1100" i="1" dirty="0">
                <a:cs typeface="Arial" panose="020B0604020202020204" pitchFamily="34" charset="0"/>
              </a:rPr>
              <a:t> Especial para </a:t>
            </a:r>
            <a:r>
              <a:rPr lang="en-US" altLang="ko-KR" sz="1100" i="1" dirty="0" err="1">
                <a:cs typeface="Arial" panose="020B0604020202020204" pitchFamily="34" charset="0"/>
              </a:rPr>
              <a:t>análise</a:t>
            </a:r>
            <a:r>
              <a:rPr lang="en-US" altLang="ko-KR" sz="1100" i="1" dirty="0">
                <a:cs typeface="Arial" panose="020B0604020202020204" pitchFamily="34" charset="0"/>
              </a:rPr>
              <a:t> de </a:t>
            </a:r>
            <a:r>
              <a:rPr lang="en-US" altLang="ko-KR" sz="1100" i="1" dirty="0" err="1">
                <a:cs typeface="Arial" panose="020B0604020202020204" pitchFamily="34" charset="0"/>
              </a:rPr>
              <a:t>mérito</a:t>
            </a:r>
            <a:r>
              <a:rPr lang="en-US" altLang="ko-KR" sz="1100" i="1" dirty="0">
                <a:cs typeface="Arial" panose="020B0604020202020204" pitchFamily="34" charset="0"/>
              </a:rPr>
              <a:t> da PEC, antes de </a:t>
            </a:r>
            <a:r>
              <a:rPr lang="en-US" altLang="ko-KR" sz="1100" i="1" dirty="0" err="1">
                <a:cs typeface="Arial" panose="020B0604020202020204" pitchFamily="34" charset="0"/>
              </a:rPr>
              <a:t>ir</a:t>
            </a:r>
            <a:r>
              <a:rPr lang="en-US" altLang="ko-KR" sz="1100" i="1" dirty="0">
                <a:cs typeface="Arial" panose="020B0604020202020204" pitchFamily="34" charset="0"/>
              </a:rPr>
              <a:t> para </a:t>
            </a:r>
            <a:r>
              <a:rPr lang="en-US" altLang="ko-KR" sz="1100" i="1" dirty="0" err="1">
                <a:cs typeface="Arial" panose="020B0604020202020204" pitchFamily="34" charset="0"/>
              </a:rPr>
              <a:t>votação</a:t>
            </a:r>
            <a:r>
              <a:rPr lang="en-US" altLang="ko-KR" sz="1100" i="1" dirty="0">
                <a:cs typeface="Arial" panose="020B0604020202020204" pitchFamily="34" charset="0"/>
              </a:rPr>
              <a:t> </a:t>
            </a:r>
            <a:r>
              <a:rPr lang="en-US" altLang="ko-KR" sz="1100" i="1" dirty="0" err="1">
                <a:cs typeface="Arial" panose="020B0604020202020204" pitchFamily="34" charset="0"/>
              </a:rPr>
              <a:t>em</a:t>
            </a:r>
            <a:r>
              <a:rPr lang="en-US" altLang="ko-KR" sz="1100" i="1" dirty="0">
                <a:cs typeface="Arial" panose="020B0604020202020204" pitchFamily="34" charset="0"/>
              </a:rPr>
              <a:t> </a:t>
            </a:r>
            <a:r>
              <a:rPr lang="en-US" altLang="ko-KR" sz="1100" i="1" dirty="0" err="1">
                <a:cs typeface="Arial" panose="020B0604020202020204" pitchFamily="34" charset="0"/>
              </a:rPr>
              <a:t>plenário</a:t>
            </a:r>
            <a:r>
              <a:rPr lang="en-US" altLang="ko-KR" sz="1100" i="1" dirty="0">
                <a:cs typeface="Arial" panose="020B0604020202020204" pitchFamily="34" charset="0"/>
              </a:rPr>
              <a:t>.</a:t>
            </a:r>
          </a:p>
          <a:p>
            <a:endParaRPr lang="en-US" altLang="ko-KR" sz="1100" dirty="0">
              <a:cs typeface="Arial" panose="020B0604020202020204" pitchFamily="34" charset="0"/>
            </a:endParaRPr>
          </a:p>
        </p:txBody>
      </p:sp>
      <p:pic>
        <p:nvPicPr>
          <p:cNvPr id="27" name="Imagen 37">
            <a:extLst>
              <a:ext uri="{FF2B5EF4-FFF2-40B4-BE49-F238E27FC236}">
                <a16:creationId xmlns:a16="http://schemas.microsoft.com/office/drawing/2014/main" id="{DCE49405-B1DA-2084-71D0-6B9217F48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6802" y="3058946"/>
            <a:ext cx="6115928" cy="2068813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64F5FFAE-7F68-BE04-8197-81FA1AA8B0AF}"/>
              </a:ext>
            </a:extLst>
          </p:cNvPr>
          <p:cNvSpPr txBox="1"/>
          <p:nvPr/>
        </p:nvSpPr>
        <p:spPr>
          <a:xfrm>
            <a:off x="443647" y="1101166"/>
            <a:ext cx="7859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Proposta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 de </a:t>
            </a:r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Emenda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ko-KR" sz="2400" dirty="0" err="1">
                <a:latin typeface="+mj-lt"/>
                <a:cs typeface="Arial" panose="020B0604020202020204" pitchFamily="34" charset="0"/>
              </a:rPr>
              <a:t>Constitucional</a:t>
            </a:r>
            <a:r>
              <a:rPr lang="en-US" altLang="ko-KR" sz="2400" dirty="0">
                <a:latin typeface="+mj-lt"/>
                <a:cs typeface="Arial" panose="020B0604020202020204" pitchFamily="34" charset="0"/>
              </a:rPr>
              <a:t> (PEC) nº 25/2023</a:t>
            </a:r>
            <a:endParaRPr lang="ko-KR" altLang="en-US" sz="2400" dirty="0"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608230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5E3BD7D-EEC6-41FC-867D-95F2B71346B3}"/>
              </a:ext>
            </a:extLst>
          </p:cNvPr>
          <p:cNvSpPr txBox="1"/>
          <p:nvPr/>
        </p:nvSpPr>
        <p:spPr>
          <a:xfrm>
            <a:off x="5096616" y="344275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01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A41E9E-1812-4ACE-A417-73C9AF47F355}"/>
              </a:ext>
            </a:extLst>
          </p:cNvPr>
          <p:cNvSpPr txBox="1"/>
          <p:nvPr/>
        </p:nvSpPr>
        <p:spPr>
          <a:xfrm>
            <a:off x="6348658" y="3429000"/>
            <a:ext cx="4946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A gestão Luiz Erundina: participação popular nas políticas de transporte, Disssertação de Mestrado/USP-2017:</a:t>
            </a:r>
            <a:b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https://www.teses.usp.br/teses/disponiveis/102/102132/tde-17042018-152926/publico/DissertacaoCorrigidaMilenadeLimaeSilva.pdf</a:t>
            </a:r>
            <a:endParaRPr lang="en-US" altLang="ko-KR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27DDE9-FE7C-4B7E-A047-E092B6A88859}"/>
              </a:ext>
            </a:extLst>
          </p:cNvPr>
          <p:cNvSpPr txBox="1"/>
          <p:nvPr/>
        </p:nvSpPr>
        <p:spPr>
          <a:xfrm>
            <a:off x="5096616" y="1650075"/>
            <a:ext cx="1531549" cy="78483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</a:rPr>
              <a:t>02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60A8FFD-7C61-4B4C-9C24-072FD598989F}"/>
              </a:ext>
            </a:extLst>
          </p:cNvPr>
          <p:cNvGrpSpPr/>
          <p:nvPr/>
        </p:nvGrpSpPr>
        <p:grpSpPr>
          <a:xfrm>
            <a:off x="6362452" y="903389"/>
            <a:ext cx="4946526" cy="1200329"/>
            <a:chOff x="6509851" y="1140014"/>
            <a:chExt cx="4946526" cy="385906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5E1B5E5-22C6-4CAE-BC59-0EB34CC7C043}"/>
                </a:ext>
              </a:extLst>
            </p:cNvPr>
            <p:cNvSpPr txBox="1"/>
            <p:nvPr/>
          </p:nvSpPr>
          <p:spPr>
            <a:xfrm>
              <a:off x="6509851" y="1140014"/>
              <a:ext cx="4946526" cy="3859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Proposta de Emenda Constitucional (PEC 25/2023): Sistema Único de Mobilidade (SUM), Autoria Deputada Luiz Erundina e outros:</a:t>
              </a:r>
              <a:b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</a:b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https://www.camara.leg.br/proposicoesWeb/prop_mostrarintegra?codteor=2273368&amp;filename=PEC%2025/2023</a:t>
              </a:r>
              <a:b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</a:b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5757E4-1723-4073-9FC5-1D351F20A151}"/>
                </a:ext>
              </a:extLst>
            </p:cNvPr>
            <p:cNvSpPr txBox="1"/>
            <p:nvPr/>
          </p:nvSpPr>
          <p:spPr>
            <a:xfrm>
              <a:off x="6509851" y="3708414"/>
              <a:ext cx="4946526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endParaRPr lang="ko-KR" altLang="en-US" sz="20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7B9AF74-CA02-49F9-88D7-98D77F70D10F}"/>
              </a:ext>
            </a:extLst>
          </p:cNvPr>
          <p:cNvSpPr txBox="1"/>
          <p:nvPr/>
        </p:nvSpPr>
        <p:spPr>
          <a:xfrm>
            <a:off x="5096616" y="2817742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03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517CEC-7AC8-4EC4-A2F9-D33EC557D344}"/>
              </a:ext>
            </a:extLst>
          </p:cNvPr>
          <p:cNvGrpSpPr/>
          <p:nvPr/>
        </p:nvGrpSpPr>
        <p:grpSpPr>
          <a:xfrm>
            <a:off x="6348657" y="4370813"/>
            <a:ext cx="5193985" cy="1462677"/>
            <a:chOff x="6521888" y="4753835"/>
            <a:chExt cx="4946526" cy="10558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37A4661-D2A4-40E5-9248-83B3298A506A}"/>
                </a:ext>
              </a:extLst>
            </p:cNvPr>
            <p:cNvSpPr txBox="1"/>
            <p:nvPr/>
          </p:nvSpPr>
          <p:spPr>
            <a:xfrm>
              <a:off x="6521888" y="5076517"/>
              <a:ext cx="4946526" cy="7331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dirty="0" err="1">
                  <a:solidFill>
                    <a:schemeClr val="bg1"/>
                  </a:solidFill>
                  <a:cs typeface="Arial" panose="020B0604020202020204" pitchFamily="34" charset="0"/>
                </a:rPr>
                <a:t>Caucaia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-CE: https://www.caucaia.ce.gov.br/</a:t>
              </a:r>
              <a:b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</a:b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Maricá-RJ: 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https://www.marica.rj.gov.br/tag/tarifa-zero/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 e 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https://www.eptmarica.rj.gov.br/</a:t>
              </a:r>
              <a:endParaRPr lang="en-US" altLang="ko-KR" sz="1200" dirty="0">
                <a:solidFill>
                  <a:schemeClr val="bg1"/>
                </a:solidFill>
                <a:cs typeface="Arial" panose="020B0604020202020204" pitchFamily="34" charset="0"/>
              </a:endParaRPr>
            </a:p>
            <a:p>
              <a:r>
                <a:rPr lang="en-US" altLang="ko-KR" sz="1200" dirty="0" err="1">
                  <a:solidFill>
                    <a:schemeClr val="bg1"/>
                  </a:solidFill>
                  <a:cs typeface="Arial" panose="020B0604020202020204" pitchFamily="34" charset="0"/>
                </a:rPr>
                <a:t>Luziânia</a:t>
              </a:r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-GO: https://www.luziania.go.gov.br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anose="020B0604020202020204" pitchFamily="34" charset="0"/>
                </a:rPr>
                <a:t>São Caetano do Sul-SP: https://www.saocaetanodosul.sp.gov.br/home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93DF382-44DD-45C3-9704-34E8893BC3AC}"/>
                </a:ext>
              </a:extLst>
            </p:cNvPr>
            <p:cNvSpPr txBox="1"/>
            <p:nvPr/>
          </p:nvSpPr>
          <p:spPr>
            <a:xfrm>
              <a:off x="6521888" y="4753835"/>
              <a:ext cx="4946526" cy="36658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>
              <a:defPPr/>
            </a:lstStyle>
            <a:p>
              <a:r>
                <a:rPr lang="en-US" altLang="ko-KR" sz="2000" b="1" dirty="0">
                  <a:solidFill>
                    <a:schemeClr val="bg1"/>
                  </a:solidFill>
                  <a:cs typeface="Arial" panose="020B0604020202020204" pitchFamily="34" charset="0"/>
                </a:rPr>
                <a:t>Sites dos Municípios</a:t>
              </a:r>
              <a:r>
                <a:rPr lang="en-US" altLang="ko-KR" sz="2700" b="1" dirty="0">
                  <a:solidFill>
                    <a:schemeClr val="bg1"/>
                  </a:solidFill>
                  <a:cs typeface="Arial" panose="020B0604020202020204" pitchFamily="34" charset="0"/>
                </a:rPr>
                <a:t>:</a:t>
              </a:r>
              <a:endParaRPr lang="ko-KR" altLang="en-US" sz="2700" b="1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8611BD74-B8C0-4D62-99FC-2DBC909A434D}"/>
              </a:ext>
            </a:extLst>
          </p:cNvPr>
          <p:cNvSpPr txBox="1"/>
          <p:nvPr/>
        </p:nvSpPr>
        <p:spPr>
          <a:xfrm>
            <a:off x="5096615" y="5534703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05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2C12F7-AE9B-40D2-A6C4-2F1B6BC860EE}"/>
              </a:ext>
            </a:extLst>
          </p:cNvPr>
          <p:cNvSpPr txBox="1"/>
          <p:nvPr/>
        </p:nvSpPr>
        <p:spPr>
          <a:xfrm>
            <a:off x="1159988" y="1596908"/>
            <a:ext cx="330371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US" altLang="ko-KR" sz="5400" dirty="0">
                <a:effectLst/>
                <a:latin typeface="+mj-lt"/>
              </a:rPr>
              <a:t>FONTES:</a:t>
            </a:r>
            <a:endParaRPr lang="ko-KR" altLang="en-US" sz="5400" dirty="0">
              <a:effectLst/>
              <a:latin typeface="+mj-lt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9ED5211-17DE-D328-9A20-40F7852A75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702" y="3602182"/>
            <a:ext cx="4559223" cy="280084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2" name="TextBox 12">
            <a:extLst>
              <a:ext uri="{FF2B5EF4-FFF2-40B4-BE49-F238E27FC236}">
                <a16:creationId xmlns:a16="http://schemas.microsoft.com/office/drawing/2014/main" id="{591DF92D-A786-2937-8226-8A1833768DEC}"/>
              </a:ext>
            </a:extLst>
          </p:cNvPr>
          <p:cNvSpPr txBox="1"/>
          <p:nvPr/>
        </p:nvSpPr>
        <p:spPr>
          <a:xfrm>
            <a:off x="6348658" y="504921"/>
            <a:ext cx="494652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Câmara dos Deputados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8D5B7E5F-FA02-0B1E-78F3-62B6DE9CBBF7}"/>
              </a:ext>
            </a:extLst>
          </p:cNvPr>
          <p:cNvSpPr txBox="1"/>
          <p:nvPr/>
        </p:nvSpPr>
        <p:spPr>
          <a:xfrm>
            <a:off x="6362452" y="1858518"/>
            <a:ext cx="494652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Daniel Santini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">
            <a:extLst>
              <a:ext uri="{FF2B5EF4-FFF2-40B4-BE49-F238E27FC236}">
                <a16:creationId xmlns:a16="http://schemas.microsoft.com/office/drawing/2014/main" id="{40984CF2-94EB-19F8-2470-9D89871B515B}"/>
              </a:ext>
            </a:extLst>
          </p:cNvPr>
          <p:cNvSpPr txBox="1"/>
          <p:nvPr/>
        </p:nvSpPr>
        <p:spPr>
          <a:xfrm>
            <a:off x="6362452" y="2238557"/>
            <a:ext cx="4946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</a:rPr>
              <a:t>Planilha: Cidades com tarifa zero universal no Brasil: </a:t>
            </a:r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https://docs.google.com/spreadsheets/d/1FFgkyuQEeYYBgk5kWC1P9HKZzlECBS4H/edit#gid=647725414</a:t>
            </a:r>
            <a:endParaRPr lang="en-US" altLang="ko-KR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306B2933-2603-52AB-2592-D3E61B0B3797}"/>
              </a:ext>
            </a:extLst>
          </p:cNvPr>
          <p:cNvSpPr txBox="1"/>
          <p:nvPr/>
        </p:nvSpPr>
        <p:spPr>
          <a:xfrm>
            <a:off x="6348658" y="3032064"/>
            <a:ext cx="4946526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>
            <a:defPPr/>
          </a:lstStyle>
          <a:p>
            <a:r>
              <a:rPr lang="en-US" altLang="ko-KR" sz="2000" b="1" dirty="0">
                <a:solidFill>
                  <a:schemeClr val="bg1"/>
                </a:solidFill>
                <a:cs typeface="Arial" panose="020B0604020202020204" pitchFamily="34" charset="0"/>
              </a:rPr>
              <a:t>Milena de Lima e Silva</a:t>
            </a:r>
            <a:endParaRPr lang="ko-KR" altLang="en-US" sz="2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8E5E833-B276-D997-2B6A-9DD99964AE1A}"/>
              </a:ext>
            </a:extLst>
          </p:cNvPr>
          <p:cNvSpPr txBox="1"/>
          <p:nvPr/>
        </p:nvSpPr>
        <p:spPr>
          <a:xfrm>
            <a:off x="6348658" y="5792018"/>
            <a:ext cx="4510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i="0" dirty="0">
                <a:solidFill>
                  <a:srgbClr val="FEFEFE"/>
                </a:solidFill>
                <a:effectLst/>
                <a:latin typeface="Arial" panose="020B0604020202020204" pitchFamily="34" charset="0"/>
              </a:rPr>
              <a:t>Wikipédia – Movimento Passe Livre</a:t>
            </a:r>
            <a:endParaRPr lang="pt-BR" sz="2000" b="1" dirty="0">
              <a:solidFill>
                <a:srgbClr val="FEFEFE"/>
              </a:solidFill>
            </a:endParaRPr>
          </a:p>
        </p:txBody>
      </p:sp>
      <p:sp>
        <p:nvSpPr>
          <p:cNvPr id="28" name="TextBox 2">
            <a:extLst>
              <a:ext uri="{FF2B5EF4-FFF2-40B4-BE49-F238E27FC236}">
                <a16:creationId xmlns:a16="http://schemas.microsoft.com/office/drawing/2014/main" id="{98E82709-E979-1517-9B63-EFB480826A25}"/>
              </a:ext>
            </a:extLst>
          </p:cNvPr>
          <p:cNvSpPr txBox="1"/>
          <p:nvPr/>
        </p:nvSpPr>
        <p:spPr>
          <a:xfrm>
            <a:off x="6348658" y="6136726"/>
            <a:ext cx="49465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r>
              <a:rPr lang="en-US" altLang="ko-KR" sz="1200" dirty="0">
                <a:solidFill>
                  <a:schemeClr val="bg1"/>
                </a:solidFill>
                <a:cs typeface="Arial" panose="020B060402020202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https://pt.wikipedia.org/wiki/Movimento_Passe_Livre</a:t>
            </a:r>
            <a:endParaRPr lang="en-US" altLang="ko-KR" sz="1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9" name="TextBox 17">
            <a:extLst>
              <a:ext uri="{FF2B5EF4-FFF2-40B4-BE49-F238E27FC236}">
                <a16:creationId xmlns:a16="http://schemas.microsoft.com/office/drawing/2014/main" id="{5FBA3E05-57FA-4AA0-7439-273B2E34B591}"/>
              </a:ext>
            </a:extLst>
          </p:cNvPr>
          <p:cNvSpPr txBox="1"/>
          <p:nvPr/>
        </p:nvSpPr>
        <p:spPr>
          <a:xfrm>
            <a:off x="5096615" y="4193959"/>
            <a:ext cx="1531549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4500" b="1" dirty="0">
                <a:solidFill>
                  <a:schemeClr val="bg1">
                    <a:alpha val="40000"/>
                  </a:schemeClr>
                </a:solidFill>
                <a:effectLst/>
              </a:rPr>
              <a:t>04</a:t>
            </a:r>
            <a:endParaRPr lang="ko-KR" altLang="en-US" sz="4500" b="1" dirty="0">
              <a:solidFill>
                <a:schemeClr val="bg1">
                  <a:alpha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657056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889000"/>
            <a:ext cx="11572875" cy="839788"/>
          </a:xfrm>
          <a:prstGeom prst="rect">
            <a:avLst/>
          </a:prstGeom>
        </p:spPr>
        <p:txBody>
          <a:bodyPr/>
          <a:lstStyle>
            <a:defPPr/>
          </a:lstStyle>
          <a:p>
            <a:r>
              <a:rPr lang="en-US" dirty="0"/>
              <a:t>Contexto</a:t>
            </a:r>
          </a:p>
        </p:txBody>
      </p:sp>
      <p:grpSp>
        <p:nvGrpSpPr>
          <p:cNvPr id="34" name="Grupo 33"/>
          <p:cNvGrpSpPr/>
          <p:nvPr/>
        </p:nvGrpSpPr>
        <p:grpSpPr>
          <a:xfrm>
            <a:off x="1204452" y="1793236"/>
            <a:ext cx="9281941" cy="4484771"/>
            <a:chOff x="1219201" y="1828810"/>
            <a:chExt cx="9179631" cy="438512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3E2A650-ED7A-4122-9A66-206A8FCE9429}"/>
                </a:ext>
              </a:extLst>
            </p:cNvPr>
            <p:cNvGrpSpPr/>
            <p:nvPr/>
          </p:nvGrpSpPr>
          <p:grpSpPr>
            <a:xfrm>
              <a:off x="2095501" y="3033466"/>
              <a:ext cx="7898195" cy="1512168"/>
              <a:chOff x="955171" y="2708920"/>
              <a:chExt cx="7138954" cy="1512168"/>
            </a:xfrm>
          </p:grpSpPr>
          <p:sp>
            <p:nvSpPr>
              <p:cNvPr id="4" name="Chevron 8">
                <a:extLst>
                  <a:ext uri="{FF2B5EF4-FFF2-40B4-BE49-F238E27FC236}">
                    <a16:creationId xmlns:a16="http://schemas.microsoft.com/office/drawing/2014/main" id="{CC178EFD-F5C1-4961-8265-C501576F90F3}"/>
                  </a:ext>
                </a:extLst>
              </p:cNvPr>
              <p:cNvSpPr/>
              <p:nvPr/>
            </p:nvSpPr>
            <p:spPr>
              <a:xfrm>
                <a:off x="955171" y="2708920"/>
                <a:ext cx="1875088" cy="1512168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3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" name="Chevron 9">
                <a:extLst>
                  <a:ext uri="{FF2B5EF4-FFF2-40B4-BE49-F238E27FC236}">
                    <a16:creationId xmlns:a16="http://schemas.microsoft.com/office/drawing/2014/main" id="{21EC1E47-51D4-48CC-935D-99FA8527F2B5}"/>
                  </a:ext>
                </a:extLst>
              </p:cNvPr>
              <p:cNvSpPr/>
              <p:nvPr/>
            </p:nvSpPr>
            <p:spPr>
              <a:xfrm>
                <a:off x="2271138" y="2708920"/>
                <a:ext cx="1875088" cy="1512168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3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" name="Chevron 10">
                <a:extLst>
                  <a:ext uri="{FF2B5EF4-FFF2-40B4-BE49-F238E27FC236}">
                    <a16:creationId xmlns:a16="http://schemas.microsoft.com/office/drawing/2014/main" id="{7CAA0679-F97A-4FDE-AC1D-8375EE655772}"/>
                  </a:ext>
                </a:extLst>
              </p:cNvPr>
              <p:cNvSpPr/>
              <p:nvPr/>
            </p:nvSpPr>
            <p:spPr>
              <a:xfrm>
                <a:off x="3587104" y="2708920"/>
                <a:ext cx="1875088" cy="1512168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3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Chevron 11">
                <a:extLst>
                  <a:ext uri="{FF2B5EF4-FFF2-40B4-BE49-F238E27FC236}">
                    <a16:creationId xmlns:a16="http://schemas.microsoft.com/office/drawing/2014/main" id="{E4E7EABD-AA78-4CE0-91B0-A28034487AE1}"/>
                  </a:ext>
                </a:extLst>
              </p:cNvPr>
              <p:cNvSpPr/>
              <p:nvPr/>
            </p:nvSpPr>
            <p:spPr>
              <a:xfrm>
                <a:off x="4903071" y="2708920"/>
                <a:ext cx="1875088" cy="1512168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3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Chevron 12">
                <a:extLst>
                  <a:ext uri="{FF2B5EF4-FFF2-40B4-BE49-F238E27FC236}">
                    <a16:creationId xmlns:a16="http://schemas.microsoft.com/office/drawing/2014/main" id="{D66D3D89-5ECD-42C9-91A6-64E0D28E1BAC}"/>
                  </a:ext>
                </a:extLst>
              </p:cNvPr>
              <p:cNvSpPr/>
              <p:nvPr/>
            </p:nvSpPr>
            <p:spPr>
              <a:xfrm>
                <a:off x="6219037" y="2708920"/>
                <a:ext cx="1875088" cy="1512168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en-US" sz="1300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9" name="Elbow Connector 14">
              <a:extLst>
                <a:ext uri="{FF2B5EF4-FFF2-40B4-BE49-F238E27FC236}">
                  <a16:creationId xmlns:a16="http://schemas.microsoft.com/office/drawing/2014/main" id="{A37B1EF6-EF8B-455E-B7C3-68F6008801F9}"/>
                </a:ext>
              </a:extLst>
            </p:cNvPr>
            <p:cNvCxnSpPr/>
            <p:nvPr/>
          </p:nvCxnSpPr>
          <p:spPr>
            <a:xfrm flipV="1">
              <a:off x="1219201" y="4709132"/>
              <a:ext cx="1529081" cy="520902"/>
            </a:xfrm>
            <a:prstGeom prst="bentConnector3">
              <a:avLst>
                <a:gd name="adj1" fmla="val -21013"/>
              </a:avLst>
            </a:prstGeom>
            <a:ln w="25400">
              <a:solidFill>
                <a:schemeClr val="accent6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C5E58CC-D3B5-4958-89FD-F5B778B6DD68}"/>
                </a:ext>
              </a:extLst>
            </p:cNvPr>
            <p:cNvGrpSpPr/>
            <p:nvPr/>
          </p:nvGrpSpPr>
          <p:grpSpPr>
            <a:xfrm>
              <a:off x="1393021" y="5076146"/>
              <a:ext cx="2669399" cy="1137788"/>
              <a:chOff x="1418441" y="3789040"/>
              <a:chExt cx="2669399" cy="1137788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2384831-11D3-4CEC-8D3C-C96472FC5ECF}"/>
                  </a:ext>
                </a:extLst>
              </p:cNvPr>
              <p:cNvSpPr txBox="1"/>
              <p:nvPr/>
            </p:nvSpPr>
            <p:spPr>
              <a:xfrm>
                <a:off x="1418441" y="3789040"/>
                <a:ext cx="2669399" cy="28589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Gratuidade proposta em São Paulo-SP</a:t>
                </a:r>
                <a:endParaRPr lang="ko-KR" altLang="en-US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877965-48CB-4493-91A5-8C9283594B7E}"/>
                  </a:ext>
                </a:extLst>
              </p:cNvPr>
              <p:cNvSpPr txBox="1"/>
              <p:nvPr/>
            </p:nvSpPr>
            <p:spPr>
              <a:xfrm>
                <a:off x="1419254" y="4054107"/>
                <a:ext cx="2625101" cy="87272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Tentativa de implantação Tarifa Zero na cidade de São Paulo</a:t>
                </a:r>
                <a:r>
                  <a:rPr lang="en-US" altLang="ko-KR" sz="13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(3)</a:t>
                </a:r>
                <a:r>
                  <a:rPr lang="en-US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;</a:t>
                </a:r>
              </a:p>
              <a:p>
                <a:r>
                  <a:rPr lang="en-US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1992: 1ª cidade a implantar: Conchas/SP</a:t>
                </a:r>
                <a:endParaRPr lang="ko-KR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AA189EC-652C-4277-8720-9A586250D67D}"/>
                </a:ext>
              </a:extLst>
            </p:cNvPr>
            <p:cNvGrpSpPr/>
            <p:nvPr/>
          </p:nvGrpSpPr>
          <p:grpSpPr>
            <a:xfrm>
              <a:off x="4858896" y="5076146"/>
              <a:ext cx="2625914" cy="1137788"/>
              <a:chOff x="1418442" y="3789040"/>
              <a:chExt cx="2625914" cy="1137788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25E7077-42AA-427C-BF07-E3F6F860EC17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222955" cy="28589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Manifestação em São Paulo-SP</a:t>
                </a:r>
                <a:endParaRPr lang="ko-KR" altLang="en-US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E5F8FB1-EB55-43AB-A7DE-EA016C1F9411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625101" cy="87272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Repercusão da manifestação contra aumento da tarifa na cidade de São Paulo; </a:t>
                </a:r>
                <a:b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17 cidades aplicando tarifa zero.</a:t>
                </a:r>
                <a:endParaRPr lang="ko-KR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39131CC-8736-44B5-A151-80232A185404}"/>
                </a:ext>
              </a:extLst>
            </p:cNvPr>
            <p:cNvGrpSpPr/>
            <p:nvPr/>
          </p:nvGrpSpPr>
          <p:grpSpPr>
            <a:xfrm>
              <a:off x="7773731" y="5115829"/>
              <a:ext cx="2625101" cy="985014"/>
              <a:chOff x="720281" y="3828723"/>
              <a:chExt cx="2625101" cy="985014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56F590-7892-4060-A998-D7F6F8C65291}"/>
                  </a:ext>
                </a:extLst>
              </p:cNvPr>
              <p:cNvSpPr txBox="1"/>
              <p:nvPr/>
            </p:nvSpPr>
            <p:spPr>
              <a:xfrm>
                <a:off x="1033679" y="3828723"/>
                <a:ext cx="716723" cy="285892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PEC SUM </a:t>
                </a:r>
                <a:endParaRPr lang="ko-KR" altLang="en-US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F1A9E0D-55BE-4067-B247-A0C7ADE547E7}"/>
                  </a:ext>
                </a:extLst>
              </p:cNvPr>
              <p:cNvSpPr txBox="1"/>
              <p:nvPr/>
            </p:nvSpPr>
            <p:spPr>
              <a:xfrm>
                <a:off x="720281" y="4136626"/>
                <a:ext cx="2625101" cy="67711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PEC 25/2023 – SUM (Sistema Único de Mobilidade)</a:t>
                </a:r>
                <a:r>
                  <a:rPr lang="pt-BR" altLang="ko-KR" sz="13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(1)</a:t>
                </a:r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;</a:t>
                </a:r>
                <a:b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</a:br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102 cidades aplicando Tarifa Zero</a:t>
                </a:r>
                <a:r>
                  <a:rPr lang="pt-BR" altLang="ko-KR" sz="13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(2)</a:t>
                </a:r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.</a:t>
                </a:r>
                <a:endParaRPr lang="ko-KR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19" name="Elbow Connector 30">
              <a:extLst>
                <a:ext uri="{FF2B5EF4-FFF2-40B4-BE49-F238E27FC236}">
                  <a16:creationId xmlns:a16="http://schemas.microsoft.com/office/drawing/2014/main" id="{16E0C95E-85CF-46AA-A0DE-FACBD34963B0}"/>
                </a:ext>
              </a:extLst>
            </p:cNvPr>
            <p:cNvCxnSpPr/>
            <p:nvPr/>
          </p:nvCxnSpPr>
          <p:spPr>
            <a:xfrm flipV="1">
              <a:off x="4664738" y="4709132"/>
              <a:ext cx="919468" cy="520902"/>
            </a:xfrm>
            <a:prstGeom prst="bentConnector3">
              <a:avLst>
                <a:gd name="adj1" fmla="val -30138"/>
              </a:avLst>
            </a:prstGeom>
            <a:ln w="25400">
              <a:solidFill>
                <a:schemeClr val="accent2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C94062A-5332-43CD-AE11-84A0395556D0}"/>
                </a:ext>
              </a:extLst>
            </p:cNvPr>
            <p:cNvGrpSpPr/>
            <p:nvPr/>
          </p:nvGrpSpPr>
          <p:grpSpPr>
            <a:xfrm>
              <a:off x="1860560" y="1828810"/>
              <a:ext cx="4488578" cy="942177"/>
              <a:chOff x="1418442" y="3789040"/>
              <a:chExt cx="4488578" cy="942177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F85039A-E5A5-42C6-BE6D-E15E0D2BF99B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8589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Movimento Passe Livre</a:t>
                </a:r>
                <a:endParaRPr lang="ko-KR" altLang="en-US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3742997-87B9-4D96-B81B-9D0A4087548B}"/>
                  </a:ext>
                </a:extLst>
              </p:cNvPr>
              <p:cNvSpPr txBox="1"/>
              <p:nvPr/>
            </p:nvSpPr>
            <p:spPr>
              <a:xfrm>
                <a:off x="1419254" y="4054107"/>
                <a:ext cx="4487766" cy="67711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Manifestações contra aumento de tarifa em Florianópolis-SC e </a:t>
                </a:r>
                <a:r>
                  <a:rPr lang="pt-BR" altLang="ko-KR" sz="13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Vitória-ES</a:t>
                </a:r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, ampliação da bandeira do passe livre estudantil para Tarifa Zero</a:t>
                </a:r>
                <a:r>
                  <a:rPr lang="pt-BR" altLang="ko-KR" sz="1300" baseline="30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(5)</a:t>
                </a:r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; 8 cidades aplicando tarifa zero.</a:t>
                </a:r>
                <a:endParaRPr lang="ko-KR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4" name="Elbow Connector 43">
              <a:extLst>
                <a:ext uri="{FF2B5EF4-FFF2-40B4-BE49-F238E27FC236}">
                  <a16:creationId xmlns:a16="http://schemas.microsoft.com/office/drawing/2014/main" id="{031A4505-63A0-4D8A-97EE-CFC44C540A48}"/>
                </a:ext>
              </a:extLst>
            </p:cNvPr>
            <p:cNvCxnSpPr>
              <a:cxnSpLocks/>
            </p:cNvCxnSpPr>
            <p:nvPr/>
          </p:nvCxnSpPr>
          <p:spPr>
            <a:xfrm>
              <a:off x="1673028" y="1982699"/>
              <a:ext cx="2542346" cy="854225"/>
            </a:xfrm>
            <a:prstGeom prst="bentConnector3">
              <a:avLst>
                <a:gd name="adj1" fmla="val -6919"/>
              </a:avLst>
            </a:prstGeom>
            <a:ln w="25400">
              <a:solidFill>
                <a:schemeClr val="accent1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12B350E-9C6B-446C-B89C-59744F1B8CF8}"/>
                </a:ext>
              </a:extLst>
            </p:cNvPr>
            <p:cNvGrpSpPr/>
            <p:nvPr/>
          </p:nvGrpSpPr>
          <p:grpSpPr>
            <a:xfrm>
              <a:off x="7875280" y="1828810"/>
              <a:ext cx="2275307" cy="1137787"/>
              <a:chOff x="1418442" y="3789040"/>
              <a:chExt cx="2275307" cy="1137787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D188E4D-3E91-4E81-9FDF-26C1887E0F8A}"/>
                  </a:ext>
                </a:extLst>
              </p:cNvPr>
              <p:cNvSpPr txBox="1"/>
              <p:nvPr/>
            </p:nvSpPr>
            <p:spPr>
              <a:xfrm>
                <a:off x="1418442" y="3789040"/>
                <a:ext cx="2038788" cy="285891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en-US" altLang="ko-KR" sz="13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Transporte é Direito social</a:t>
                </a:r>
                <a:endParaRPr lang="ko-KR" altLang="en-US" sz="13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A65BDB1-BE46-47E4-8561-EE912A2223BD}"/>
                  </a:ext>
                </a:extLst>
              </p:cNvPr>
              <p:cNvSpPr txBox="1"/>
              <p:nvPr/>
            </p:nvSpPr>
            <p:spPr>
              <a:xfrm>
                <a:off x="1419255" y="4054107"/>
                <a:ext cx="2274494" cy="87272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>
                <a:defPPr/>
              </a:lstStyle>
              <a:p>
                <a:r>
                  <a:rPr lang="pt-BR" altLang="ko-KR" sz="13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Transporte incluído no rol de Direitos Sociais - Art. 6º/CF (EC 90); 22 cidades aplicando tarifa zero</a:t>
                </a:r>
                <a:endParaRPr lang="ko-KR" altLang="en-US" sz="13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cxnSp>
          <p:nvCxnSpPr>
            <p:cNvPr id="28" name="Elbow Connector 55">
              <a:extLst>
                <a:ext uri="{FF2B5EF4-FFF2-40B4-BE49-F238E27FC236}">
                  <a16:creationId xmlns:a16="http://schemas.microsoft.com/office/drawing/2014/main" id="{C598C66C-8F40-4104-ABDA-BDF044570A1A}"/>
                </a:ext>
              </a:extLst>
            </p:cNvPr>
            <p:cNvCxnSpPr/>
            <p:nvPr/>
          </p:nvCxnSpPr>
          <p:spPr>
            <a:xfrm flipV="1">
              <a:off x="7259636" y="1982699"/>
              <a:ext cx="2755744" cy="926235"/>
            </a:xfrm>
            <a:prstGeom prst="bentConnector3">
              <a:avLst>
                <a:gd name="adj1" fmla="val 117007"/>
              </a:avLst>
            </a:prstGeom>
            <a:ln w="25400">
              <a:solidFill>
                <a:schemeClr val="accent3">
                  <a:alpha val="7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098686-3966-4747-ADFA-340FF0025D13}"/>
                </a:ext>
              </a:extLst>
            </p:cNvPr>
            <p:cNvSpPr txBox="1"/>
            <p:nvPr/>
          </p:nvSpPr>
          <p:spPr>
            <a:xfrm>
              <a:off x="2980112" y="3657551"/>
              <a:ext cx="866181" cy="30093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1990</a:t>
              </a:r>
              <a:endParaRPr lang="ko-KR" altLang="en-US" sz="1400" b="1" dirty="0">
                <a:solidFill>
                  <a:schemeClr val="bg1"/>
                </a:solidFill>
                <a:ea typeface="+mj-ea"/>
                <a:cs typeface="Calibri" panose="020F0502020204030204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FFDA0BE-330A-45CA-A1F8-53510FB02F47}"/>
                </a:ext>
              </a:extLst>
            </p:cNvPr>
            <p:cNvSpPr txBox="1"/>
            <p:nvPr/>
          </p:nvSpPr>
          <p:spPr>
            <a:xfrm>
              <a:off x="4447138" y="3657551"/>
              <a:ext cx="866181" cy="30093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2005</a:t>
              </a:r>
              <a:endParaRPr lang="ko-KR" altLang="en-US" sz="14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39CEC29-E935-4CF9-84E9-F39D030B4A41}"/>
                </a:ext>
              </a:extLst>
            </p:cNvPr>
            <p:cNvSpPr txBox="1"/>
            <p:nvPr/>
          </p:nvSpPr>
          <p:spPr>
            <a:xfrm>
              <a:off x="5899376" y="3657551"/>
              <a:ext cx="866181" cy="30093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2013</a:t>
              </a:r>
              <a:endParaRPr lang="ko-KR" altLang="en-US" sz="14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E793E32-C95C-4B64-B10B-2474CCE89B49}"/>
                </a:ext>
              </a:extLst>
            </p:cNvPr>
            <p:cNvSpPr txBox="1"/>
            <p:nvPr/>
          </p:nvSpPr>
          <p:spPr>
            <a:xfrm>
              <a:off x="7351614" y="3657551"/>
              <a:ext cx="866181" cy="30093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2015</a:t>
              </a:r>
              <a:endParaRPr lang="ko-KR" altLang="en-US" sz="14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DC60C7A-3210-4AF2-8348-E70E60895D0F}"/>
                </a:ext>
              </a:extLst>
            </p:cNvPr>
            <p:cNvSpPr txBox="1"/>
            <p:nvPr/>
          </p:nvSpPr>
          <p:spPr>
            <a:xfrm>
              <a:off x="8803852" y="3657551"/>
              <a:ext cx="866181" cy="30093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>
              <a:defPPr/>
            </a:lstStyle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ea typeface="+mj-ea"/>
                  <a:cs typeface="Calibri" pitchFamily="34" charset="0"/>
                </a:rPr>
                <a:t>2023</a:t>
              </a:r>
              <a:endParaRPr lang="ko-KR" altLang="en-US" sz="1400" b="1" dirty="0">
                <a:solidFill>
                  <a:schemeClr val="bg1"/>
                </a:solidFill>
                <a:ea typeface="+mj-ea"/>
                <a:cs typeface="Calibri" pitchFamily="34" charset="0"/>
              </a:endParaRPr>
            </a:p>
          </p:txBody>
        </p:sp>
      </p:grpSp>
      <p:sp>
        <p:nvSpPr>
          <p:cNvPr id="35" name="Chevron 12">
            <a:extLst>
              <a:ext uri="{FF2B5EF4-FFF2-40B4-BE49-F238E27FC236}">
                <a16:creationId xmlns:a16="http://schemas.microsoft.com/office/drawing/2014/main" id="{3FD6CF9C-AF30-A54C-9A37-34413FC508E4}"/>
              </a:ext>
            </a:extLst>
          </p:cNvPr>
          <p:cNvSpPr/>
          <p:nvPr/>
        </p:nvSpPr>
        <p:spPr>
          <a:xfrm>
            <a:off x="9438349" y="3039966"/>
            <a:ext cx="2097628" cy="1512168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r>
              <a:rPr lang="en-US" sz="1400" dirty="0">
                <a:solidFill>
                  <a:schemeClr val="bg1"/>
                </a:solidFill>
              </a:rPr>
              <a:t>2024</a:t>
            </a:r>
          </a:p>
        </p:txBody>
      </p:sp>
      <p:cxnSp>
        <p:nvCxnSpPr>
          <p:cNvPr id="40" name="Elbow Connector 30">
            <a:extLst>
              <a:ext uri="{FF2B5EF4-FFF2-40B4-BE49-F238E27FC236}">
                <a16:creationId xmlns:a16="http://schemas.microsoft.com/office/drawing/2014/main" id="{D5C448C4-3FB0-A5DD-F209-E1C57A9B30B8}"/>
              </a:ext>
            </a:extLst>
          </p:cNvPr>
          <p:cNvCxnSpPr/>
          <p:nvPr/>
        </p:nvCxnSpPr>
        <p:spPr>
          <a:xfrm flipV="1">
            <a:off x="7945318" y="4797782"/>
            <a:ext cx="929716" cy="532739"/>
          </a:xfrm>
          <a:prstGeom prst="bentConnector3">
            <a:avLst>
              <a:gd name="adj1" fmla="val -30138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33">
            <a:extLst>
              <a:ext uri="{FF2B5EF4-FFF2-40B4-BE49-F238E27FC236}">
                <a16:creationId xmlns:a16="http://schemas.microsoft.com/office/drawing/2014/main" id="{C1084643-AF61-DE98-AABA-5D96F152E228}"/>
              </a:ext>
            </a:extLst>
          </p:cNvPr>
          <p:cNvCxnSpPr>
            <a:cxnSpLocks/>
          </p:cNvCxnSpPr>
          <p:nvPr/>
        </p:nvCxnSpPr>
        <p:spPr>
          <a:xfrm rot="10800000">
            <a:off x="9820769" y="4824773"/>
            <a:ext cx="414612" cy="330177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6">
            <a:extLst>
              <a:ext uri="{FF2B5EF4-FFF2-40B4-BE49-F238E27FC236}">
                <a16:creationId xmlns:a16="http://schemas.microsoft.com/office/drawing/2014/main" id="{1D2CD812-1E98-1554-8ADE-7AAB5087B51E}"/>
              </a:ext>
            </a:extLst>
          </p:cNvPr>
          <p:cNvSpPr txBox="1"/>
          <p:nvPr/>
        </p:nvSpPr>
        <p:spPr>
          <a:xfrm>
            <a:off x="10426388" y="5146683"/>
            <a:ext cx="1580081" cy="4924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105 cidades com tarifa zero (</a:t>
            </a:r>
            <a:r>
              <a:rPr lang="en-US" altLang="ko-KR" sz="13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março</a:t>
            </a:r>
            <a:r>
              <a:rPr lang="en-US" altLang="ko-KR" sz="13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rPr>
              <a:t>/2024) </a:t>
            </a:r>
            <a:endParaRPr lang="ko-KR" altLang="en-US" sz="1300" b="1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69294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-35832" y="-27288"/>
            <a:ext cx="5646057" cy="844292"/>
            <a:chOff x="2155825" y="2846388"/>
            <a:chExt cx="7877176" cy="1177926"/>
          </a:xfrm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2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3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4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5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6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7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8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0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432294" y="1162279"/>
            <a:ext cx="7335272" cy="646331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>
            <a:defPPr/>
          </a:lstStyle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CIDADES COM TARIFA ZERO</a:t>
            </a:r>
            <a:br>
              <a:rPr lang="en-US" altLang="ko-KR" sz="2800" dirty="0">
                <a:latin typeface="+mj-lt"/>
                <a:cs typeface="Arial" panose="020B0604020202020204" pitchFamily="34" charset="0"/>
              </a:rPr>
            </a:br>
            <a:r>
              <a:rPr lang="en-US" altLang="ko-KR" sz="1400" dirty="0">
                <a:latin typeface="+mj-lt"/>
                <a:cs typeface="Arial" panose="020B0604020202020204" pitchFamily="34" charset="0"/>
              </a:rPr>
              <a:t>POR ESTADO</a:t>
            </a:r>
            <a:endParaRPr lang="ko-KR" altLang="en-US" sz="1400" dirty="0">
              <a:latin typeface="+mj-lt"/>
              <a:cs typeface="Arial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927B57D-62D2-DE96-1389-5824E75CF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8103356"/>
              </p:ext>
            </p:extLst>
          </p:nvPr>
        </p:nvGraphicFramePr>
        <p:xfrm>
          <a:off x="360592" y="2517913"/>
          <a:ext cx="2044284" cy="40852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95878">
                  <a:extLst>
                    <a:ext uri="{9D8B030D-6E8A-4147-A177-3AD203B41FA5}">
                      <a16:colId xmlns:a16="http://schemas.microsoft.com/office/drawing/2014/main" val="3064750471"/>
                    </a:ext>
                  </a:extLst>
                </a:gridCol>
                <a:gridCol w="1148406">
                  <a:extLst>
                    <a:ext uri="{9D8B030D-6E8A-4147-A177-3AD203B41FA5}">
                      <a16:colId xmlns:a16="http://schemas.microsoft.com/office/drawing/2014/main" val="3744048628"/>
                    </a:ext>
                  </a:extLst>
                </a:gridCol>
              </a:tblGrid>
              <a:tr h="46543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Estado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Quantidade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09660513"/>
                  </a:ext>
                </a:extLst>
              </a:tr>
              <a:tr h="465431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57447654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3070851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5001308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RJ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96649050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85259245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50651884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50082576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70908267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4755331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15547499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2075924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2438740"/>
                  </a:ext>
                </a:extLst>
              </a:tr>
              <a:tr h="262862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13561509"/>
                  </a:ext>
                </a:extLst>
              </a:tr>
            </a:tbl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CC7ABE8A-DF76-23FD-1F16-FC768067C6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0114018"/>
              </p:ext>
            </p:extLst>
          </p:nvPr>
        </p:nvGraphicFramePr>
        <p:xfrm>
          <a:off x="2883915" y="1691382"/>
          <a:ext cx="9043042" cy="5015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4255543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o 9"/>
          <p:cNvGrpSpPr/>
          <p:nvPr/>
        </p:nvGrpSpPr>
        <p:grpSpPr>
          <a:xfrm>
            <a:off x="-35832" y="-27288"/>
            <a:ext cx="5646057" cy="844292"/>
            <a:chOff x="2155825" y="2846388"/>
            <a:chExt cx="7877176" cy="1177926"/>
          </a:xfrm>
        </p:grpSpPr>
        <p:sp>
          <p:nvSpPr>
            <p:cNvPr id="11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solidFill>
              <a:srgbClr val="4EB8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2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3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4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5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6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7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8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19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0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solidFill>
              <a:srgbClr val="2E8F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solidFill>
              <a:srgbClr val="335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solidFill>
              <a:srgbClr val="36B9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solidFill>
              <a:srgbClr val="348C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  <p:sp>
          <p:nvSpPr>
            <p:cNvPr id="2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2F8D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79DDB77-EDA2-4AB5-94A0-9007E46D023C}"/>
              </a:ext>
            </a:extLst>
          </p:cNvPr>
          <p:cNvSpPr txBox="1"/>
          <p:nvPr/>
        </p:nvSpPr>
        <p:spPr>
          <a:xfrm>
            <a:off x="302145" y="1320891"/>
            <a:ext cx="4905581" cy="46166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>
            <a:defPPr/>
          </a:lstStyle>
          <a:p>
            <a:r>
              <a:rPr lang="en-US" altLang="ko-KR" sz="3000" dirty="0">
                <a:latin typeface="+mj-lt"/>
                <a:cs typeface="Arial" panose="020B0604020202020204" pitchFamily="34" charset="0"/>
              </a:rPr>
              <a:t>POPULAÇÃO ABRANGIDA</a:t>
            </a:r>
            <a:endParaRPr lang="ko-KR" altLang="en-US" sz="3000" dirty="0">
              <a:latin typeface="+mj-lt"/>
              <a:cs typeface="Arial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CB1D7107-5CE1-D9C4-C803-2BCAF9793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4381358"/>
              </p:ext>
            </p:extLst>
          </p:nvPr>
        </p:nvGraphicFramePr>
        <p:xfrm>
          <a:off x="-35832" y="4585593"/>
          <a:ext cx="6278225" cy="1933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989B20E-747A-F7A0-D2AF-6227256701A9}"/>
              </a:ext>
            </a:extLst>
          </p:cNvPr>
          <p:cNvSpPr txBox="1"/>
          <p:nvPr/>
        </p:nvSpPr>
        <p:spPr>
          <a:xfrm>
            <a:off x="258289" y="2020142"/>
            <a:ext cx="39998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kern="100" dirty="0">
                <a:effectLst/>
                <a:highlight>
                  <a:srgbClr val="1ED0A6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105 cidades = 5 milhões de pessoas.</a:t>
            </a:r>
            <a:endParaRPr lang="pt-BR" dirty="0">
              <a:highlight>
                <a:srgbClr val="1ED0A6"/>
              </a:highlight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E7BCB84-921C-0ADE-4A56-B5A3BD83E3E5}"/>
              </a:ext>
            </a:extLst>
          </p:cNvPr>
          <p:cNvSpPr txBox="1"/>
          <p:nvPr/>
        </p:nvSpPr>
        <p:spPr>
          <a:xfrm>
            <a:off x="7609885" y="905392"/>
            <a:ext cx="3138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11 cidades com população acima de 100 mil hab.:</a:t>
            </a:r>
          </a:p>
        </p:txBody>
      </p:sp>
      <p:graphicFrame>
        <p:nvGraphicFramePr>
          <p:cNvPr id="2" name="Chart 7">
            <a:extLst>
              <a:ext uri="{FF2B5EF4-FFF2-40B4-BE49-F238E27FC236}">
                <a16:creationId xmlns:a16="http://schemas.microsoft.com/office/drawing/2014/main" id="{06BDCEF6-A5D3-A6BD-EE47-F2E16A4D18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7906977"/>
              </p:ext>
            </p:extLst>
          </p:nvPr>
        </p:nvGraphicFramePr>
        <p:xfrm>
          <a:off x="421843" y="5372701"/>
          <a:ext cx="1237958" cy="12060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15">
            <a:extLst>
              <a:ext uri="{FF2B5EF4-FFF2-40B4-BE49-F238E27FC236}">
                <a16:creationId xmlns:a16="http://schemas.microsoft.com/office/drawing/2014/main" id="{6F3DBB2F-42A8-21CA-622C-32834E7DDDDB}"/>
              </a:ext>
            </a:extLst>
          </p:cNvPr>
          <p:cNvSpPr txBox="1"/>
          <p:nvPr/>
        </p:nvSpPr>
        <p:spPr>
          <a:xfrm>
            <a:off x="1771660" y="5837970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60%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32">
            <a:extLst>
              <a:ext uri="{FF2B5EF4-FFF2-40B4-BE49-F238E27FC236}">
                <a16:creationId xmlns:a16="http://schemas.microsoft.com/office/drawing/2014/main" id="{07FE8BFD-86BF-C96B-4C87-EA012C02E355}"/>
              </a:ext>
            </a:extLst>
          </p:cNvPr>
          <p:cNvGrpSpPr/>
          <p:nvPr/>
        </p:nvGrpSpPr>
        <p:grpSpPr>
          <a:xfrm>
            <a:off x="2712097" y="5881616"/>
            <a:ext cx="3383901" cy="409052"/>
            <a:chOff x="4473972" y="3533362"/>
            <a:chExt cx="1983041" cy="858045"/>
          </a:xfrm>
        </p:grpSpPr>
        <p:sp>
          <p:nvSpPr>
            <p:cNvPr id="7" name="TextBox 33">
              <a:extLst>
                <a:ext uri="{FF2B5EF4-FFF2-40B4-BE49-F238E27FC236}">
                  <a16:creationId xmlns:a16="http://schemas.microsoft.com/office/drawing/2014/main" id="{FE233933-7AD4-2B78-35B4-AA5ECFCF177A}"/>
                </a:ext>
              </a:extLst>
            </p:cNvPr>
            <p:cNvSpPr txBox="1"/>
            <p:nvPr/>
          </p:nvSpPr>
          <p:spPr>
            <a:xfrm>
              <a:off x="4473972" y="4114408"/>
              <a:ext cx="13991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7" name="TextBox 34">
              <a:extLst>
                <a:ext uri="{FF2B5EF4-FFF2-40B4-BE49-F238E27FC236}">
                  <a16:creationId xmlns:a16="http://schemas.microsoft.com/office/drawing/2014/main" id="{232CCB3C-B2FF-EAC4-32A8-55CFCA7236CD}"/>
                </a:ext>
              </a:extLst>
            </p:cNvPr>
            <p:cNvSpPr txBox="1"/>
            <p:nvPr/>
          </p:nvSpPr>
          <p:spPr>
            <a:xfrm>
              <a:off x="4539523" y="3533362"/>
              <a:ext cx="1917490" cy="5810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jan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/23- </a:t>
              </a:r>
              <a:r>
                <a:rPr lang="en-US" altLang="ko-KR" sz="1200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março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/2024 (66 p/ 105: 39 cidades)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28" name="Teardrop 6">
            <a:extLst>
              <a:ext uri="{FF2B5EF4-FFF2-40B4-BE49-F238E27FC236}">
                <a16:creationId xmlns:a16="http://schemas.microsoft.com/office/drawing/2014/main" id="{8BCAC76D-9A74-B098-4C82-A92BB30FB283}"/>
              </a:ext>
            </a:extLst>
          </p:cNvPr>
          <p:cNvSpPr/>
          <p:nvPr/>
        </p:nvSpPr>
        <p:spPr>
          <a:xfrm rot="8100000">
            <a:off x="844753" y="5683102"/>
            <a:ext cx="364082" cy="364083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rgbClr val="36B9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/>
          </a:lstStyle>
          <a:p>
            <a:pPr algn="ctr"/>
            <a:endParaRPr lang="ko-KR" altLang="en-US" sz="2700"/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CB1D7107-5CE1-D9C4-C803-2BCAF97934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212526"/>
              </p:ext>
            </p:extLst>
          </p:nvPr>
        </p:nvGraphicFramePr>
        <p:xfrm>
          <a:off x="468935" y="24416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879D7ED3-846A-2820-2995-81FC6627E9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50731"/>
              </p:ext>
            </p:extLst>
          </p:nvPr>
        </p:nvGraphicFramePr>
        <p:xfrm>
          <a:off x="6637027" y="1782556"/>
          <a:ext cx="4824577" cy="33604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295657" imgH="2295461" progId="Excel.Sheet.12">
                  <p:embed/>
                </p:oleObj>
              </mc:Choice>
              <mc:Fallback>
                <p:oleObj name="Worksheet" r:id="rId5" imgW="3295657" imgH="229546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37027" y="1782556"/>
                        <a:ext cx="4824577" cy="3360471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20000"/>
                          <a:lumOff val="80000"/>
                          <a:alpha val="72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537152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153471"/>
            <a:ext cx="11572875" cy="1138212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dirty="0" err="1"/>
              <a:t>Caucaia</a:t>
            </a:r>
            <a:r>
              <a:rPr lang="en-US" dirty="0"/>
              <a:t>-CE</a:t>
            </a:r>
          </a:p>
          <a:p>
            <a:pPr marL="0" indent="0" algn="ctr">
              <a:buNone/>
            </a:pPr>
            <a:r>
              <a:rPr lang="en-US" sz="1600" dirty="0"/>
              <a:t>(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355.679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hab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)</a:t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</a:br>
            <a:r>
              <a:rPr lang="pt-BR" sz="1600" dirty="0"/>
              <a:t>Receita municipal em 2023: R$ 1.364.089.910,40</a:t>
            </a:r>
          </a:p>
          <a:p>
            <a:pPr marL="0" indent="0" algn="ctr">
              <a:buNone/>
            </a:pP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</a:b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473301" y="3913243"/>
            <a:ext cx="5343328" cy="685702"/>
            <a:chOff x="544610" y="2992785"/>
            <a:chExt cx="2299112" cy="68570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544610" y="3339933"/>
              <a:ext cx="22991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en-US" altLang="ko-KR" sz="1600" dirty="0">
                <a:solidFill>
                  <a:srgbClr val="26262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544610" y="2992785"/>
              <a:ext cx="22184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2">
            <a:extLst>
              <a:ext uri="{FF2B5EF4-FFF2-40B4-BE49-F238E27FC236}">
                <a16:creationId xmlns:a16="http://schemas.microsoft.com/office/drawing/2014/main" id="{2FA34396-F3E5-E0BE-4C90-F9D95E8F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9847" y="5171165"/>
            <a:ext cx="4226430" cy="148496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19910E0D-6380-0D20-0E8B-E14832ECA6D7}"/>
              </a:ext>
            </a:extLst>
          </p:cNvPr>
          <p:cNvGrpSpPr/>
          <p:nvPr/>
        </p:nvGrpSpPr>
        <p:grpSpPr>
          <a:xfrm>
            <a:off x="6440119" y="2525405"/>
            <a:ext cx="6653028" cy="1320139"/>
            <a:chOff x="4529646" y="6393888"/>
            <a:chExt cx="2059657" cy="1320139"/>
          </a:xfrm>
        </p:grpSpPr>
        <p:sp>
          <p:nvSpPr>
            <p:cNvPr id="6" name="TextBox 40">
              <a:extLst>
                <a:ext uri="{FF2B5EF4-FFF2-40B4-BE49-F238E27FC236}">
                  <a16:creationId xmlns:a16="http://schemas.microsoft.com/office/drawing/2014/main" id="{8A0B2A7D-65C7-A20C-43A6-DC9EC3EF202C}"/>
                </a:ext>
              </a:extLst>
            </p:cNvPr>
            <p:cNvSpPr txBox="1"/>
            <p:nvPr/>
          </p:nvSpPr>
          <p:spPr>
            <a:xfrm>
              <a:off x="4529646" y="6790697"/>
              <a:ext cx="20596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pt-BR" altLang="ko-KR" dirty="0">
                  <a:cs typeface="Arial" pitchFamily="34" charset="0"/>
                </a:rPr>
                <a:t>Nome do programa: Bora de Graça</a:t>
              </a:r>
            </a:p>
            <a:p>
              <a:pPr algn="ctr"/>
              <a:r>
                <a:rPr lang="pt-BR" altLang="ko-KR" dirty="0">
                  <a:cs typeface="Arial" pitchFamily="34" charset="0"/>
                </a:rPr>
                <a:t>21 linhas </a:t>
              </a:r>
            </a:p>
            <a:p>
              <a:pPr algn="ctr"/>
              <a:r>
                <a:rPr lang="pt-BR" altLang="ko-KR" dirty="0">
                  <a:cs typeface="Arial" pitchFamily="34" charset="0"/>
                </a:rPr>
                <a:t>70 veículos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7" name="TextBox 41">
              <a:extLst>
                <a:ext uri="{FF2B5EF4-FFF2-40B4-BE49-F238E27FC236}">
                  <a16:creationId xmlns:a16="http://schemas.microsoft.com/office/drawing/2014/main" id="{BE8A6BE4-9326-F708-1C68-8A6BD0A726C9}"/>
                </a:ext>
              </a:extLst>
            </p:cNvPr>
            <p:cNvSpPr txBox="1"/>
            <p:nvPr/>
          </p:nvSpPr>
          <p:spPr>
            <a:xfrm>
              <a:off x="4529646" y="6393888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Dados: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6E303BD4-B4CD-DA6E-980D-9DA86F05C3E1}"/>
              </a:ext>
            </a:extLst>
          </p:cNvPr>
          <p:cNvSpPr txBox="1"/>
          <p:nvPr/>
        </p:nvSpPr>
        <p:spPr>
          <a:xfrm>
            <a:off x="473301" y="4155502"/>
            <a:ext cx="65275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Benefícios destacados pelo Município:  </a:t>
            </a:r>
          </a:p>
          <a:p>
            <a:r>
              <a:rPr lang="pt-BR" dirty="0"/>
              <a:t>Diminuição de 40% do fluxo de veículos nas vias;</a:t>
            </a:r>
          </a:p>
          <a:p>
            <a:r>
              <a:rPr lang="pt-BR" dirty="0"/>
              <a:t>Economia pelas famílias mais carentes entre 15% a 36% de sua renda; aumento de 4x nº embarques.</a:t>
            </a:r>
          </a:p>
          <a:p>
            <a:endParaRPr lang="pt-BR" dirty="0"/>
          </a:p>
          <a:p>
            <a:r>
              <a:rPr lang="pt-BR" dirty="0"/>
              <a:t>Investimento na tarifa zero representou 2,7% da receita municipal (2023).</a:t>
            </a:r>
          </a:p>
        </p:txBody>
      </p:sp>
      <p:grpSp>
        <p:nvGrpSpPr>
          <p:cNvPr id="9" name="Group 45">
            <a:extLst>
              <a:ext uri="{FF2B5EF4-FFF2-40B4-BE49-F238E27FC236}">
                <a16:creationId xmlns:a16="http://schemas.microsoft.com/office/drawing/2014/main" id="{575BA107-B059-9295-CC4A-987ACA96CCAC}"/>
              </a:ext>
            </a:extLst>
          </p:cNvPr>
          <p:cNvGrpSpPr/>
          <p:nvPr/>
        </p:nvGrpSpPr>
        <p:grpSpPr>
          <a:xfrm>
            <a:off x="473301" y="2431282"/>
            <a:ext cx="5016835" cy="391581"/>
            <a:chOff x="1113334" y="3362835"/>
            <a:chExt cx="3668106" cy="391581"/>
          </a:xfrm>
        </p:grpSpPr>
        <p:sp>
          <p:nvSpPr>
            <p:cNvPr id="10" name="TextBox 46">
              <a:extLst>
                <a:ext uri="{FF2B5EF4-FFF2-40B4-BE49-F238E27FC236}">
                  <a16:creationId xmlns:a16="http://schemas.microsoft.com/office/drawing/2014/main" id="{E40E728B-0705-E229-A34A-F0780AB8F03D}"/>
                </a:ext>
              </a:extLst>
            </p:cNvPr>
            <p:cNvSpPr txBox="1"/>
            <p:nvPr/>
          </p:nvSpPr>
          <p:spPr>
            <a:xfrm>
              <a:off x="2721783" y="3385084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31/08/2021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" name="TextBox 47">
              <a:extLst>
                <a:ext uri="{FF2B5EF4-FFF2-40B4-BE49-F238E27FC236}">
                  <a16:creationId xmlns:a16="http://schemas.microsoft.com/office/drawing/2014/main" id="{9DE87A0C-1CC8-A861-E200-18309741515A}"/>
                </a:ext>
              </a:extLst>
            </p:cNvPr>
            <p:cNvSpPr txBox="1"/>
            <p:nvPr/>
          </p:nvSpPr>
          <p:spPr>
            <a:xfrm>
              <a:off x="1113334" y="3362835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Início implantação: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2F922ED-A8A8-B1B2-D670-FE1D7CFA107C}"/>
              </a:ext>
            </a:extLst>
          </p:cNvPr>
          <p:cNvSpPr txBox="1"/>
          <p:nvPr/>
        </p:nvSpPr>
        <p:spPr>
          <a:xfrm>
            <a:off x="456059" y="3347323"/>
            <a:ext cx="67249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Responsável </a:t>
            </a:r>
            <a:r>
              <a:rPr lang="pt-BR" dirty="0">
                <a:latin typeface="+mj-lt"/>
              </a:rPr>
              <a:t>pelo</a:t>
            </a:r>
            <a:r>
              <a:rPr lang="pt-BR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STPC: Secretaria de Patrimônio e Transporte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76315478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6D6-A6FF-4F77-8375-50838931D537}"/>
              </a:ext>
            </a:extLst>
          </p:cNvPr>
          <p:cNvSpPr txBox="1"/>
          <p:nvPr/>
        </p:nvSpPr>
        <p:spPr>
          <a:xfrm>
            <a:off x="8305461" y="2018131"/>
            <a:ext cx="3190093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 err="1">
                <a:solidFill>
                  <a:schemeClr val="bg1"/>
                </a:solidFill>
              </a:rPr>
              <a:t>Concessão</a:t>
            </a:r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 err="1">
                <a:solidFill>
                  <a:schemeClr val="bg1"/>
                </a:solidFill>
              </a:rPr>
              <a:t>vigência</a:t>
            </a:r>
            <a:r>
              <a:rPr lang="en-US" altLang="ko-KR" sz="1600" dirty="0">
                <a:solidFill>
                  <a:schemeClr val="bg1"/>
                </a:solidFill>
              </a:rPr>
              <a:t> 10 </a:t>
            </a:r>
            <a:r>
              <a:rPr lang="en-US" altLang="ko-KR" sz="1600" dirty="0" err="1">
                <a:solidFill>
                  <a:schemeClr val="bg1"/>
                </a:solidFill>
              </a:rPr>
              <a:t>anos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prorrogado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igual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período</a:t>
            </a:r>
            <a:r>
              <a:rPr lang="en-US" altLang="ko-KR" sz="1600" dirty="0">
                <a:solidFill>
                  <a:schemeClr val="bg1"/>
                </a:solidFill>
              </a:rPr>
              <a:t>  em </a:t>
            </a:r>
            <a:r>
              <a:rPr lang="en-US" altLang="ko-KR" sz="1600" dirty="0" err="1">
                <a:solidFill>
                  <a:schemeClr val="bg1"/>
                </a:solidFill>
              </a:rPr>
              <a:t>dez</a:t>
            </a:r>
            <a:r>
              <a:rPr lang="en-US" altLang="ko-KR" sz="1600" dirty="0">
                <a:solidFill>
                  <a:schemeClr val="bg1"/>
                </a:solidFill>
              </a:rPr>
              <a:t>/2016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4CAEB3-13F2-44E1-8730-831E08709E30}"/>
              </a:ext>
            </a:extLst>
          </p:cNvPr>
          <p:cNvSpPr txBox="1"/>
          <p:nvPr/>
        </p:nvSpPr>
        <p:spPr>
          <a:xfrm>
            <a:off x="8397081" y="4615301"/>
            <a:ext cx="2871283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 err="1">
                <a:solidFill>
                  <a:schemeClr val="bg1"/>
                </a:solidFill>
              </a:rPr>
              <a:t>Contratação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abrange</a:t>
            </a:r>
            <a:r>
              <a:rPr lang="en-US" altLang="ko-KR" sz="1600" dirty="0">
                <a:solidFill>
                  <a:schemeClr val="bg1"/>
                </a:solidFill>
              </a:rPr>
              <a:t>: </a:t>
            </a:r>
            <a:r>
              <a:rPr lang="pt-BR" altLang="ko-KR" sz="1600" dirty="0" err="1">
                <a:solidFill>
                  <a:schemeClr val="bg1"/>
                </a:solidFill>
              </a:rPr>
              <a:t>ônibus+motorista+manutenção+combustível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0DC24-9E80-48AF-B935-C724117D39AD}"/>
              </a:ext>
            </a:extLst>
          </p:cNvPr>
          <p:cNvSpPr txBox="1"/>
          <p:nvPr/>
        </p:nvSpPr>
        <p:spPr>
          <a:xfrm>
            <a:off x="1317039" y="1263600"/>
            <a:ext cx="3594397" cy="181588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600" dirty="0">
                <a:solidFill>
                  <a:schemeClr val="bg1"/>
                </a:solidFill>
              </a:rPr>
              <a:t>Pagamento por km </a:t>
            </a:r>
            <a:r>
              <a:rPr lang="pt-BR" altLang="ko-KR" sz="1600" dirty="0" err="1">
                <a:solidFill>
                  <a:schemeClr val="bg1"/>
                </a:solidFill>
              </a:rPr>
              <a:t>rodado+valor</a:t>
            </a:r>
            <a:r>
              <a:rPr lang="pt-BR" altLang="ko-KR" sz="1600" dirty="0">
                <a:solidFill>
                  <a:schemeClr val="bg1"/>
                </a:solidFill>
              </a:rPr>
              <a:t> fixo por ônibus:</a:t>
            </a:r>
            <a:br>
              <a:rPr lang="pt-BR" altLang="ko-KR" sz="1600" dirty="0">
                <a:solidFill>
                  <a:schemeClr val="bg1"/>
                </a:solidFill>
              </a:rPr>
            </a:br>
            <a:r>
              <a:rPr lang="pt-BR" altLang="ko-KR" sz="1600" dirty="0">
                <a:solidFill>
                  <a:schemeClr val="bg1"/>
                </a:solidFill>
              </a:rPr>
              <a:t>R$ 3,50 valor do KM </a:t>
            </a:r>
          </a:p>
          <a:p>
            <a:r>
              <a:rPr lang="pt-BR" altLang="ko-KR" sz="1600" dirty="0">
                <a:solidFill>
                  <a:schemeClr val="bg1"/>
                </a:solidFill>
              </a:rPr>
              <a:t>R$ 24,5 mil por ônibus</a:t>
            </a:r>
            <a:br>
              <a:rPr lang="pt-BR" altLang="ko-KR" sz="1600" dirty="0">
                <a:solidFill>
                  <a:schemeClr val="bg1"/>
                </a:solidFill>
              </a:rPr>
            </a:br>
            <a:endParaRPr lang="pt-BR" altLang="ko-KR" sz="1600" dirty="0">
              <a:solidFill>
                <a:schemeClr val="bg1"/>
              </a:solidFill>
            </a:endParaRPr>
          </a:p>
          <a:p>
            <a:r>
              <a:rPr lang="pt-BR" altLang="ko-KR" sz="1600" dirty="0">
                <a:solidFill>
                  <a:srgbClr val="FEFEFE"/>
                </a:solidFill>
              </a:rPr>
              <a:t>Total  mês:  R$ 3.039.545,26 </a:t>
            </a:r>
          </a:p>
          <a:p>
            <a:r>
              <a:rPr lang="pt-BR" altLang="ko-KR" sz="1600" dirty="0">
                <a:solidFill>
                  <a:schemeClr val="bg1"/>
                </a:solidFill>
              </a:rPr>
              <a:t>Total anual: R$ 36.474.543,09*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BD62C7-31F3-4844-BFF0-57AF24275413}"/>
              </a:ext>
            </a:extLst>
          </p:cNvPr>
          <p:cNvSpPr txBox="1"/>
          <p:nvPr/>
        </p:nvSpPr>
        <p:spPr>
          <a:xfrm>
            <a:off x="1350152" y="5193461"/>
            <a:ext cx="3728845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600" dirty="0">
                <a:solidFill>
                  <a:schemeClr val="bg1"/>
                </a:solidFill>
              </a:rPr>
              <a:t>Média 4,5 anos de fabricação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587401" y="2112153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622401" y="4532196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42713" y="2518436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072755" y="3614939"/>
            <a:ext cx="198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Contratação</a:t>
            </a:r>
            <a:endParaRPr lang="ko-KR" altLang="en-US" sz="24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0FF5CE3-CED3-7404-6A71-C23C4586CF45}"/>
              </a:ext>
            </a:extLst>
          </p:cNvPr>
          <p:cNvSpPr txBox="1"/>
          <p:nvPr/>
        </p:nvSpPr>
        <p:spPr>
          <a:xfrm>
            <a:off x="95693" y="176843"/>
            <a:ext cx="1837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CAUCAIA-CE</a:t>
            </a:r>
          </a:p>
        </p:txBody>
      </p:sp>
      <p:cxnSp>
        <p:nvCxnSpPr>
          <p:cNvPr id="11" name="Elbow Connector 34">
            <a:extLst>
              <a:ext uri="{FF2B5EF4-FFF2-40B4-BE49-F238E27FC236}">
                <a16:creationId xmlns:a16="http://schemas.microsoft.com/office/drawing/2014/main" id="{C5001659-AB92-FD27-DB6C-6C394B619B1F}"/>
              </a:ext>
            </a:extLst>
          </p:cNvPr>
          <p:cNvCxnSpPr>
            <a:cxnSpLocks/>
          </p:cNvCxnSpPr>
          <p:nvPr/>
        </p:nvCxnSpPr>
        <p:spPr>
          <a:xfrm rot="10800000">
            <a:off x="6792551" y="5470540"/>
            <a:ext cx="1038194" cy="291203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1">
            <a:extLst>
              <a:ext uri="{FF2B5EF4-FFF2-40B4-BE49-F238E27FC236}">
                <a16:creationId xmlns:a16="http://schemas.microsoft.com/office/drawing/2014/main" id="{C3496DE8-6EA1-F83B-AEA8-737CF6BF7B9F}"/>
              </a:ext>
            </a:extLst>
          </p:cNvPr>
          <p:cNvSpPr txBox="1"/>
          <p:nvPr/>
        </p:nvSpPr>
        <p:spPr>
          <a:xfrm>
            <a:off x="7968406" y="5616142"/>
            <a:ext cx="3527148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 err="1">
                <a:solidFill>
                  <a:srgbClr val="FEFEFE"/>
                </a:solidFill>
              </a:rPr>
              <a:t>Média</a:t>
            </a: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>
                <a:solidFill>
                  <a:srgbClr val="FEFEFE"/>
                </a:solidFill>
              </a:rPr>
              <a:t>km </a:t>
            </a:r>
            <a:r>
              <a:rPr lang="en-US" altLang="ko-KR" sz="1600" dirty="0" err="1">
                <a:solidFill>
                  <a:srgbClr val="FEFEFE"/>
                </a:solidFill>
              </a:rPr>
              <a:t>rodado</a:t>
            </a:r>
            <a:r>
              <a:rPr lang="en-US" altLang="ko-KR" sz="1600" dirty="0">
                <a:solidFill>
                  <a:srgbClr val="FEFEFE"/>
                </a:solidFill>
              </a:rPr>
              <a:t> </a:t>
            </a:r>
            <a:r>
              <a:rPr lang="en-US" altLang="ko-KR" sz="1600" dirty="0" err="1">
                <a:solidFill>
                  <a:srgbClr val="FEFEFE"/>
                </a:solidFill>
              </a:rPr>
              <a:t>mês</a:t>
            </a:r>
            <a:r>
              <a:rPr lang="en-US" altLang="ko-KR" sz="1600" dirty="0">
                <a:solidFill>
                  <a:srgbClr val="FEFEFE"/>
                </a:solidFill>
              </a:rPr>
              <a:t>: 490.000</a:t>
            </a:r>
            <a:br>
              <a:rPr lang="en-US" altLang="ko-KR" sz="1600" dirty="0">
                <a:solidFill>
                  <a:schemeClr val="bg1"/>
                </a:solidFill>
              </a:rPr>
            </a:br>
            <a:r>
              <a:rPr lang="en-US" altLang="ko-KR" sz="1600" dirty="0" err="1">
                <a:solidFill>
                  <a:schemeClr val="bg1"/>
                </a:solidFill>
              </a:rPr>
              <a:t>Média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embarques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mês</a:t>
            </a:r>
            <a:r>
              <a:rPr lang="en-US" altLang="ko-KR" sz="1600" dirty="0">
                <a:solidFill>
                  <a:schemeClr val="bg1"/>
                </a:solidFill>
              </a:rPr>
              <a:t>: 2.434.509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367566D-728C-5922-B4EA-B9412089E524}"/>
              </a:ext>
            </a:extLst>
          </p:cNvPr>
          <p:cNvSpPr txBox="1"/>
          <p:nvPr/>
        </p:nvSpPr>
        <p:spPr>
          <a:xfrm>
            <a:off x="1795197" y="6328105"/>
            <a:ext cx="83580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Obs</a:t>
            </a:r>
            <a:r>
              <a:rPr lang="pt-BR" sz="1400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valores pagos no ano 2023 à concessionária, conforme ordens de pagamento</a:t>
            </a:r>
            <a:r>
              <a:rPr lang="pt-BR" sz="16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80643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153471"/>
            <a:ext cx="11572875" cy="1138212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dirty="0" err="1"/>
              <a:t>Luziânia</a:t>
            </a:r>
            <a:r>
              <a:rPr lang="en-US" dirty="0"/>
              <a:t>-GO</a:t>
            </a:r>
          </a:p>
          <a:p>
            <a:pPr marL="0" indent="0" algn="ctr">
              <a:buNone/>
            </a:pPr>
            <a:r>
              <a:rPr lang="en-US" sz="1800" dirty="0"/>
              <a:t>(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208.725 </a:t>
            </a:r>
            <a:r>
              <a:rPr lang="en-US" altLang="ko-KR" sz="1800" dirty="0" err="1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hab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)</a:t>
            </a:r>
            <a:b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</a:b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Receita municipal em 2023: R$ 616.813.361,47</a:t>
            </a:r>
          </a:p>
          <a:p>
            <a:pPr marL="0" indent="0" algn="ctr">
              <a:buNone/>
            </a:pPr>
            <a:b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</a:b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282497" y="3317181"/>
            <a:ext cx="5343328" cy="685702"/>
            <a:chOff x="544610" y="2992785"/>
            <a:chExt cx="2299112" cy="68570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544610" y="3339933"/>
              <a:ext cx="229911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en-US" altLang="ko-KR" sz="1600" dirty="0">
                <a:solidFill>
                  <a:srgbClr val="26262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544610" y="2992785"/>
              <a:ext cx="22184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282497" y="2517771"/>
            <a:ext cx="5000728" cy="377926"/>
            <a:chOff x="1113334" y="3362835"/>
            <a:chExt cx="3656329" cy="37792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2710006" y="3371429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27/11/2023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1113334" y="3362835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Início implantação: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2">
            <a:extLst>
              <a:ext uri="{FF2B5EF4-FFF2-40B4-BE49-F238E27FC236}">
                <a16:creationId xmlns:a16="http://schemas.microsoft.com/office/drawing/2014/main" id="{2FA34396-F3E5-E0BE-4C90-F9D95E8F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863" y="5224045"/>
            <a:ext cx="4226430" cy="148496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19910E0D-6380-0D20-0E8B-E14832ECA6D7}"/>
              </a:ext>
            </a:extLst>
          </p:cNvPr>
          <p:cNvGrpSpPr/>
          <p:nvPr/>
        </p:nvGrpSpPr>
        <p:grpSpPr>
          <a:xfrm>
            <a:off x="6307598" y="2657111"/>
            <a:ext cx="6653028" cy="1320139"/>
            <a:chOff x="4529646" y="6393888"/>
            <a:chExt cx="2059657" cy="1320139"/>
          </a:xfrm>
        </p:grpSpPr>
        <p:sp>
          <p:nvSpPr>
            <p:cNvPr id="6" name="TextBox 40">
              <a:extLst>
                <a:ext uri="{FF2B5EF4-FFF2-40B4-BE49-F238E27FC236}">
                  <a16:creationId xmlns:a16="http://schemas.microsoft.com/office/drawing/2014/main" id="{8A0B2A7D-65C7-A20C-43A6-DC9EC3EF202C}"/>
                </a:ext>
              </a:extLst>
            </p:cNvPr>
            <p:cNvSpPr txBox="1"/>
            <p:nvPr/>
          </p:nvSpPr>
          <p:spPr>
            <a:xfrm>
              <a:off x="4529646" y="6790697"/>
              <a:ext cx="205965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pt-BR" altLang="ko-KR" dirty="0">
                  <a:cs typeface="Arial" pitchFamily="34" charset="0"/>
                </a:rPr>
                <a:t>Nome do programa: Tarifa Zero</a:t>
              </a:r>
            </a:p>
            <a:p>
              <a:pPr algn="ctr"/>
              <a:r>
                <a:rPr lang="pt-BR" altLang="ko-KR" dirty="0">
                  <a:cs typeface="Arial" pitchFamily="34" charset="0"/>
                </a:rPr>
                <a:t>23 linhas (20 urbanas e 3 rurais)</a:t>
              </a:r>
            </a:p>
            <a:p>
              <a:pPr algn="ctr"/>
              <a:r>
                <a:rPr lang="pt-BR" altLang="ko-KR" dirty="0">
                  <a:cs typeface="Arial" pitchFamily="34" charset="0"/>
                </a:rPr>
                <a:t>22 ônibus (</a:t>
              </a:r>
              <a:r>
                <a:rPr lang="pt-BR" dirty="0"/>
                <a:t>planejam aumentar para 28/30)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7" name="TextBox 41">
              <a:extLst>
                <a:ext uri="{FF2B5EF4-FFF2-40B4-BE49-F238E27FC236}">
                  <a16:creationId xmlns:a16="http://schemas.microsoft.com/office/drawing/2014/main" id="{BE8A6BE4-9326-F708-1C68-8A6BD0A726C9}"/>
                </a:ext>
              </a:extLst>
            </p:cNvPr>
            <p:cNvSpPr txBox="1"/>
            <p:nvPr/>
          </p:nvSpPr>
          <p:spPr>
            <a:xfrm>
              <a:off x="4529646" y="6393888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Dados: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8" name="CaixaDeTexto 7">
            <a:extLst>
              <a:ext uri="{FF2B5EF4-FFF2-40B4-BE49-F238E27FC236}">
                <a16:creationId xmlns:a16="http://schemas.microsoft.com/office/drawing/2014/main" id="{24183CAA-F31A-9F5A-B3C0-F92A04269DD9}"/>
              </a:ext>
            </a:extLst>
          </p:cNvPr>
          <p:cNvSpPr txBox="1"/>
          <p:nvPr/>
        </p:nvSpPr>
        <p:spPr>
          <a:xfrm>
            <a:off x="307918" y="3207188"/>
            <a:ext cx="7033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Responsável pelo STPC: Superintendência Municipal de Trânsito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BD566DD-A396-1D2B-FD5B-6A8D5ADDE582}"/>
              </a:ext>
            </a:extLst>
          </p:cNvPr>
          <p:cNvSpPr txBox="1"/>
          <p:nvPr/>
        </p:nvSpPr>
        <p:spPr>
          <a:xfrm>
            <a:off x="282497" y="5396323"/>
            <a:ext cx="7406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Investimento de 1,5% da receita municipal.</a:t>
            </a:r>
          </a:p>
          <a:p>
            <a:r>
              <a:rPr lang="pt-BR" dirty="0"/>
              <a:t>Recebimento de emendas parlamentares (federal e estadual):</a:t>
            </a:r>
          </a:p>
          <a:p>
            <a:r>
              <a:rPr lang="pt-BR" dirty="0"/>
              <a:t>9 milhões para custeio do programa em 2024.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C0076A0-50DE-2D66-D11A-5768A257702A}"/>
              </a:ext>
            </a:extLst>
          </p:cNvPr>
          <p:cNvSpPr txBox="1"/>
          <p:nvPr/>
        </p:nvSpPr>
        <p:spPr>
          <a:xfrm>
            <a:off x="282497" y="3874479"/>
            <a:ext cx="100014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Benefícios apontados pelo Município:</a:t>
            </a:r>
          </a:p>
          <a:p>
            <a:r>
              <a:rPr lang="pt-BR" dirty="0"/>
              <a:t>Antes da Tarifa Zero: 4.800 embarques dia úteis, agora: 15.709;</a:t>
            </a:r>
          </a:p>
          <a:p>
            <a:r>
              <a:rPr lang="pt-BR" dirty="0"/>
              <a:t>Diminuição de motos e automóveis na área central;</a:t>
            </a:r>
          </a:p>
          <a:p>
            <a:r>
              <a:rPr lang="pt-BR" dirty="0"/>
              <a:t>Usuários pagavam R$ 2,90 de tarifa, mais subsídio de R$ 150 mil= tarifa técnica era R$ 4,80.</a:t>
            </a:r>
          </a:p>
        </p:txBody>
      </p:sp>
    </p:spTree>
    <p:extLst>
      <p:ext uri="{BB962C8B-B14F-4D97-AF65-F5344CB8AC3E}">
        <p14:creationId xmlns:p14="http://schemas.microsoft.com/office/powerpoint/2010/main" val="92234315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막힌 원호 1">
            <a:extLst>
              <a:ext uri="{FF2B5EF4-FFF2-40B4-BE49-F238E27FC236}">
                <a16:creationId xmlns:a16="http://schemas.microsoft.com/office/drawing/2014/main" id="{79A68789-95A9-4632-B47E-13DE8ED91B22}"/>
              </a:ext>
            </a:extLst>
          </p:cNvPr>
          <p:cNvSpPr/>
          <p:nvPr/>
        </p:nvSpPr>
        <p:spPr>
          <a:xfrm>
            <a:off x="4462224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막힌 원호 48">
            <a:extLst>
              <a:ext uri="{FF2B5EF4-FFF2-40B4-BE49-F238E27FC236}">
                <a16:creationId xmlns:a16="http://schemas.microsoft.com/office/drawing/2014/main" id="{DEBEDFD8-2BCC-43B2-93EF-9A396BB7E8B6}"/>
              </a:ext>
            </a:extLst>
          </p:cNvPr>
          <p:cNvSpPr/>
          <p:nvPr/>
        </p:nvSpPr>
        <p:spPr>
          <a:xfrm rot="5400000">
            <a:off x="4689937" y="2230928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막힌 원호 49">
            <a:extLst>
              <a:ext uri="{FF2B5EF4-FFF2-40B4-BE49-F238E27FC236}">
                <a16:creationId xmlns:a16="http://schemas.microsoft.com/office/drawing/2014/main" id="{741C72C4-93ED-448B-865F-C9EE5F26747F}"/>
              </a:ext>
            </a:extLst>
          </p:cNvPr>
          <p:cNvSpPr/>
          <p:nvPr/>
        </p:nvSpPr>
        <p:spPr>
          <a:xfrm rot="10800000">
            <a:off x="4689938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막힌 원호 50">
            <a:extLst>
              <a:ext uri="{FF2B5EF4-FFF2-40B4-BE49-F238E27FC236}">
                <a16:creationId xmlns:a16="http://schemas.microsoft.com/office/drawing/2014/main" id="{B346BF32-896E-4388-816D-1096E03CD02B}"/>
              </a:ext>
            </a:extLst>
          </p:cNvPr>
          <p:cNvSpPr/>
          <p:nvPr/>
        </p:nvSpPr>
        <p:spPr>
          <a:xfrm rot="16200000">
            <a:off x="4462224" y="2484332"/>
            <a:ext cx="3024007" cy="3024007"/>
          </a:xfrm>
          <a:prstGeom prst="blockArc">
            <a:avLst>
              <a:gd name="adj1" fmla="val 10799999"/>
              <a:gd name="adj2" fmla="val 16182306"/>
              <a:gd name="adj3" fmla="val 206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62D6D6-A6FF-4F77-8375-50838931D537}"/>
              </a:ext>
            </a:extLst>
          </p:cNvPr>
          <p:cNvSpPr txBox="1"/>
          <p:nvPr/>
        </p:nvSpPr>
        <p:spPr>
          <a:xfrm>
            <a:off x="8305461" y="2018131"/>
            <a:ext cx="2934851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>
                <a:solidFill>
                  <a:schemeClr val="bg1"/>
                </a:solidFill>
              </a:rPr>
              <a:t>Contratos com </a:t>
            </a:r>
            <a:r>
              <a:rPr lang="en-US" altLang="ko-KR" sz="1600" dirty="0" err="1">
                <a:solidFill>
                  <a:schemeClr val="bg1"/>
                </a:solidFill>
              </a:rPr>
              <a:t>vigência</a:t>
            </a:r>
            <a:r>
              <a:rPr lang="en-US" altLang="ko-KR" sz="1600" dirty="0">
                <a:solidFill>
                  <a:schemeClr val="bg1"/>
                </a:solidFill>
              </a:rPr>
              <a:t> 6 meses (</a:t>
            </a:r>
            <a:r>
              <a:rPr lang="en-US" altLang="ko-KR" sz="1600" dirty="0" err="1">
                <a:solidFill>
                  <a:schemeClr val="bg1"/>
                </a:solidFill>
              </a:rPr>
              <a:t>limite</a:t>
            </a:r>
            <a:r>
              <a:rPr lang="en-US" altLang="ko-KR" sz="1600" dirty="0">
                <a:solidFill>
                  <a:schemeClr val="bg1"/>
                </a:solidFill>
              </a:rPr>
              <a:t> 5 </a:t>
            </a:r>
            <a:r>
              <a:rPr lang="en-US" altLang="ko-KR" sz="1600" dirty="0" err="1">
                <a:solidFill>
                  <a:schemeClr val="bg1"/>
                </a:solidFill>
              </a:rPr>
              <a:t>anos</a:t>
            </a:r>
            <a:r>
              <a:rPr lang="en-US" altLang="ko-KR" sz="1600" dirty="0">
                <a:solidFill>
                  <a:schemeClr val="bg1"/>
                </a:solidFill>
              </a:rPr>
              <a:t>). 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4CAEB3-13F2-44E1-8730-831E08709E30}"/>
              </a:ext>
            </a:extLst>
          </p:cNvPr>
          <p:cNvSpPr txBox="1"/>
          <p:nvPr/>
        </p:nvSpPr>
        <p:spPr>
          <a:xfrm>
            <a:off x="8303407" y="4110002"/>
            <a:ext cx="2934851" cy="83099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 err="1">
                <a:solidFill>
                  <a:schemeClr val="bg1"/>
                </a:solidFill>
              </a:rPr>
              <a:t>Contratação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abrange</a:t>
            </a:r>
            <a:r>
              <a:rPr lang="en-US" altLang="ko-KR" sz="1600" dirty="0">
                <a:solidFill>
                  <a:schemeClr val="bg1"/>
                </a:solidFill>
              </a:rPr>
              <a:t>: </a:t>
            </a:r>
            <a:r>
              <a:rPr lang="pt-BR" altLang="ko-KR" sz="1600" dirty="0" err="1">
                <a:solidFill>
                  <a:schemeClr val="bg1"/>
                </a:solidFill>
              </a:rPr>
              <a:t>ônibus+motorista+manutenção+combustível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180DC24-9E80-48AF-B935-C724117D39AD}"/>
              </a:ext>
            </a:extLst>
          </p:cNvPr>
          <p:cNvSpPr txBox="1"/>
          <p:nvPr/>
        </p:nvSpPr>
        <p:spPr>
          <a:xfrm>
            <a:off x="1081714" y="1203468"/>
            <a:ext cx="4152360" cy="206210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600" dirty="0">
                <a:solidFill>
                  <a:schemeClr val="bg1"/>
                </a:solidFill>
              </a:rPr>
              <a:t>Pagamento por km rodado:</a:t>
            </a:r>
            <a:br>
              <a:rPr lang="pt-BR" altLang="ko-KR" sz="1600" dirty="0">
                <a:solidFill>
                  <a:schemeClr val="bg1"/>
                </a:solidFill>
              </a:rPr>
            </a:br>
            <a:r>
              <a:rPr lang="pt-BR" altLang="ko-KR" sz="1600" dirty="0">
                <a:solidFill>
                  <a:schemeClr val="bg1"/>
                </a:solidFill>
              </a:rPr>
              <a:t>R$ 6,62 valor do KM (</a:t>
            </a:r>
            <a:r>
              <a:rPr lang="pt-BR" altLang="ko-KR" sz="1600" dirty="0" err="1">
                <a:solidFill>
                  <a:schemeClr val="bg1"/>
                </a:solidFill>
              </a:rPr>
              <a:t>ônibus+motorista+manutenção+combustível</a:t>
            </a:r>
            <a:r>
              <a:rPr lang="pt-BR" altLang="ko-KR" sz="1600" dirty="0">
                <a:solidFill>
                  <a:schemeClr val="bg1"/>
                </a:solidFill>
              </a:rPr>
              <a:t>)</a:t>
            </a:r>
            <a:br>
              <a:rPr lang="pt-BR" altLang="ko-KR" sz="1600" dirty="0">
                <a:solidFill>
                  <a:schemeClr val="bg1"/>
                </a:solidFill>
              </a:rPr>
            </a:br>
            <a:endParaRPr lang="pt-BR" altLang="ko-KR" sz="1600" dirty="0">
              <a:solidFill>
                <a:schemeClr val="bg1"/>
              </a:solidFill>
            </a:endParaRPr>
          </a:p>
          <a:p>
            <a:r>
              <a:rPr lang="pt-BR" altLang="ko-KR" sz="1600" dirty="0">
                <a:solidFill>
                  <a:schemeClr val="bg1"/>
                </a:solidFill>
              </a:rPr>
              <a:t>Total  mês: R$ 761.931,33*</a:t>
            </a:r>
          </a:p>
          <a:p>
            <a:endParaRPr lang="pt-BR" altLang="ko-KR" sz="1600" dirty="0">
              <a:solidFill>
                <a:schemeClr val="bg1"/>
              </a:solidFill>
            </a:endParaRPr>
          </a:p>
          <a:p>
            <a:r>
              <a:rPr lang="pt-BR" altLang="ko-KR" sz="1600" dirty="0">
                <a:solidFill>
                  <a:schemeClr val="bg1"/>
                </a:solidFill>
              </a:rPr>
              <a:t>Total anual: R$ 9.143.175,96</a:t>
            </a:r>
          </a:p>
          <a:p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BD62C7-31F3-4844-BFF0-57AF24275413}"/>
              </a:ext>
            </a:extLst>
          </p:cNvPr>
          <p:cNvSpPr txBox="1"/>
          <p:nvPr/>
        </p:nvSpPr>
        <p:spPr>
          <a:xfrm>
            <a:off x="1505229" y="5319605"/>
            <a:ext cx="3728845" cy="3385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pt-BR" altLang="ko-KR" sz="1600" dirty="0">
                <a:solidFill>
                  <a:schemeClr val="bg1"/>
                </a:solidFill>
              </a:rPr>
              <a:t>Máximo 7 anos de fabricação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cxnSp>
        <p:nvCxnSpPr>
          <p:cNvPr id="19" name="Elbow Connector 24">
            <a:extLst>
              <a:ext uri="{FF2B5EF4-FFF2-40B4-BE49-F238E27FC236}">
                <a16:creationId xmlns:a16="http://schemas.microsoft.com/office/drawing/2014/main" id="{825FC336-5DA8-4A64-9708-466D48E8508D}"/>
              </a:ext>
            </a:extLst>
          </p:cNvPr>
          <p:cNvCxnSpPr/>
          <p:nvPr/>
        </p:nvCxnSpPr>
        <p:spPr>
          <a:xfrm flipV="1">
            <a:off x="4161512" y="5147742"/>
            <a:ext cx="648072" cy="203330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27">
            <a:extLst>
              <a:ext uri="{FF2B5EF4-FFF2-40B4-BE49-F238E27FC236}">
                <a16:creationId xmlns:a16="http://schemas.microsoft.com/office/drawing/2014/main" id="{43B139F6-2A6F-44B7-8302-5D225ACFEE33}"/>
              </a:ext>
            </a:extLst>
          </p:cNvPr>
          <p:cNvCxnSpPr/>
          <p:nvPr/>
        </p:nvCxnSpPr>
        <p:spPr>
          <a:xfrm>
            <a:off x="4587401" y="2112153"/>
            <a:ext cx="648072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34">
            <a:extLst>
              <a:ext uri="{FF2B5EF4-FFF2-40B4-BE49-F238E27FC236}">
                <a16:creationId xmlns:a16="http://schemas.microsoft.com/office/drawing/2014/main" id="{A2C251C4-D5C1-4DEF-B08D-C48AB3AB1E45}"/>
              </a:ext>
            </a:extLst>
          </p:cNvPr>
          <p:cNvCxnSpPr/>
          <p:nvPr/>
        </p:nvCxnSpPr>
        <p:spPr>
          <a:xfrm rot="10800000">
            <a:off x="7550333" y="4788827"/>
            <a:ext cx="638511" cy="196979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35">
            <a:extLst>
              <a:ext uri="{FF2B5EF4-FFF2-40B4-BE49-F238E27FC236}">
                <a16:creationId xmlns:a16="http://schemas.microsoft.com/office/drawing/2014/main" id="{72830958-2C9D-45F4-834C-1B8F81CC81AA}"/>
              </a:ext>
            </a:extLst>
          </p:cNvPr>
          <p:cNvCxnSpPr/>
          <p:nvPr/>
        </p:nvCxnSpPr>
        <p:spPr>
          <a:xfrm rot="10800000" flipV="1">
            <a:off x="7542713" y="2518436"/>
            <a:ext cx="576064" cy="196834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2EADD4A-5642-41A9-9CEE-5AEA3236620C}"/>
              </a:ext>
            </a:extLst>
          </p:cNvPr>
          <p:cNvSpPr txBox="1"/>
          <p:nvPr/>
        </p:nvSpPr>
        <p:spPr>
          <a:xfrm>
            <a:off x="5072755" y="3614939"/>
            <a:ext cx="19855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/>
          </a:lstStyle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Calibri" pitchFamily="34" charset="0"/>
              </a:rPr>
              <a:t>Contratação</a:t>
            </a:r>
            <a:endParaRPr lang="ko-KR" altLang="en-US" sz="2400" b="1" dirty="0">
              <a:solidFill>
                <a:schemeClr val="bg1"/>
              </a:solidFill>
              <a:cs typeface="Calibri" panose="020F0502020204030204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1E9E4EB4-4ABD-4E48-826E-0635A00D3066}"/>
              </a:ext>
            </a:extLst>
          </p:cNvPr>
          <p:cNvSpPr/>
          <p:nvPr/>
        </p:nvSpPr>
        <p:spPr>
          <a:xfrm flipH="1">
            <a:off x="6906744" y="279370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5" name="Rectangle 30">
            <a:extLst>
              <a:ext uri="{FF2B5EF4-FFF2-40B4-BE49-F238E27FC236}">
                <a16:creationId xmlns:a16="http://schemas.microsoft.com/office/drawing/2014/main" id="{002B6D4D-597F-4F33-B064-D4587B4CC9BA}"/>
              </a:ext>
            </a:extLst>
          </p:cNvPr>
          <p:cNvSpPr/>
          <p:nvPr/>
        </p:nvSpPr>
        <p:spPr>
          <a:xfrm>
            <a:off x="6953103" y="463068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6" name="Rounded Rectangle 32">
            <a:extLst>
              <a:ext uri="{FF2B5EF4-FFF2-40B4-BE49-F238E27FC236}">
                <a16:creationId xmlns:a16="http://schemas.microsoft.com/office/drawing/2014/main" id="{6EBC055E-FC5A-456D-A734-B1C4AD78B812}"/>
              </a:ext>
            </a:extLst>
          </p:cNvPr>
          <p:cNvSpPr/>
          <p:nvPr/>
        </p:nvSpPr>
        <p:spPr>
          <a:xfrm>
            <a:off x="4911437" y="2828739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7" name="Frame 17">
            <a:extLst>
              <a:ext uri="{FF2B5EF4-FFF2-40B4-BE49-F238E27FC236}">
                <a16:creationId xmlns:a16="http://schemas.microsoft.com/office/drawing/2014/main" id="{1CFC852E-3BB0-4762-8113-0647885E01E3}"/>
              </a:ext>
            </a:extLst>
          </p:cNvPr>
          <p:cNvSpPr/>
          <p:nvPr/>
        </p:nvSpPr>
        <p:spPr>
          <a:xfrm>
            <a:off x="4947762" y="466274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90FF5CE3-CED3-7404-6A71-C23C4586CF45}"/>
              </a:ext>
            </a:extLst>
          </p:cNvPr>
          <p:cNvSpPr txBox="1"/>
          <p:nvPr/>
        </p:nvSpPr>
        <p:spPr>
          <a:xfrm>
            <a:off x="95693" y="176843"/>
            <a:ext cx="18371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LUZIÂNIA-GO</a:t>
            </a:r>
          </a:p>
        </p:txBody>
      </p:sp>
      <p:cxnSp>
        <p:nvCxnSpPr>
          <p:cNvPr id="11" name="Elbow Connector 34">
            <a:extLst>
              <a:ext uri="{FF2B5EF4-FFF2-40B4-BE49-F238E27FC236}">
                <a16:creationId xmlns:a16="http://schemas.microsoft.com/office/drawing/2014/main" id="{C5001659-AB92-FD27-DB6C-6C394B619B1F}"/>
              </a:ext>
            </a:extLst>
          </p:cNvPr>
          <p:cNvCxnSpPr>
            <a:cxnSpLocks/>
          </p:cNvCxnSpPr>
          <p:nvPr/>
        </p:nvCxnSpPr>
        <p:spPr>
          <a:xfrm rot="10800000">
            <a:off x="6792551" y="5470540"/>
            <a:ext cx="1038194" cy="291203"/>
          </a:xfrm>
          <a:prstGeom prst="bentConnector3">
            <a:avLst/>
          </a:prstGeom>
          <a:ln w="28575">
            <a:solidFill>
              <a:schemeClr val="bg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11">
            <a:extLst>
              <a:ext uri="{FF2B5EF4-FFF2-40B4-BE49-F238E27FC236}">
                <a16:creationId xmlns:a16="http://schemas.microsoft.com/office/drawing/2014/main" id="{C3496DE8-6EA1-F83B-AEA8-737CF6BF7B9F}"/>
              </a:ext>
            </a:extLst>
          </p:cNvPr>
          <p:cNvSpPr txBox="1"/>
          <p:nvPr/>
        </p:nvSpPr>
        <p:spPr>
          <a:xfrm>
            <a:off x="7968406" y="5616142"/>
            <a:ext cx="3527148" cy="58477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>
            <a:defPPr/>
          </a:lstStyle>
          <a:p>
            <a:r>
              <a:rPr lang="en-US" altLang="ko-KR" sz="1600" dirty="0" err="1">
                <a:solidFill>
                  <a:schemeClr val="bg1"/>
                </a:solidFill>
              </a:rPr>
              <a:t>Média</a:t>
            </a:r>
            <a:r>
              <a:rPr lang="en-US" altLang="ko-KR" sz="1600" dirty="0">
                <a:solidFill>
                  <a:schemeClr val="bg1"/>
                </a:solidFill>
              </a:rPr>
              <a:t> km </a:t>
            </a:r>
            <a:r>
              <a:rPr lang="en-US" altLang="ko-KR" sz="1600" dirty="0" err="1">
                <a:solidFill>
                  <a:schemeClr val="bg1"/>
                </a:solidFill>
              </a:rPr>
              <a:t>rodado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mês</a:t>
            </a:r>
            <a:r>
              <a:rPr lang="en-US" altLang="ko-KR" sz="1600" dirty="0">
                <a:solidFill>
                  <a:schemeClr val="bg1"/>
                </a:solidFill>
              </a:rPr>
              <a:t>: 115.095</a:t>
            </a:r>
            <a:br>
              <a:rPr lang="en-US" altLang="ko-KR" sz="1600" dirty="0">
                <a:solidFill>
                  <a:schemeClr val="bg1"/>
                </a:solidFill>
              </a:rPr>
            </a:br>
            <a:r>
              <a:rPr lang="en-US" altLang="ko-KR" sz="1600" dirty="0" err="1">
                <a:solidFill>
                  <a:schemeClr val="bg1"/>
                </a:solidFill>
              </a:rPr>
              <a:t>Média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embarques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mês</a:t>
            </a:r>
            <a:r>
              <a:rPr lang="en-US" altLang="ko-KR" sz="1600" dirty="0">
                <a:solidFill>
                  <a:schemeClr val="bg1"/>
                </a:solidFill>
              </a:rPr>
              <a:t>: 390.000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9E94971-6173-58C3-F547-3738AAF40DEA}"/>
              </a:ext>
            </a:extLst>
          </p:cNvPr>
          <p:cNvSpPr txBox="1"/>
          <p:nvPr/>
        </p:nvSpPr>
        <p:spPr>
          <a:xfrm>
            <a:off x="2438400" y="6381750"/>
            <a:ext cx="908517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800" i="1" dirty="0" err="1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Obs</a:t>
            </a:r>
            <a:r>
              <a:rPr lang="pt-BR" sz="1800" i="1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média valores pagos janeiro a março/2024 à contratada, conforme ordens de pagamento</a:t>
            </a:r>
            <a:r>
              <a:rPr lang="pt-BR" sz="2000" dirty="0">
                <a:solidFill>
                  <a:schemeClr val="bg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000" dirty="0">
              <a:solidFill>
                <a:schemeClr val="bg1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200483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1153470"/>
            <a:ext cx="11572875" cy="1112561"/>
          </a:xfrm>
          <a:prstGeom prst="rect">
            <a:avLst/>
          </a:prstGeom>
        </p:spPr>
        <p:txBody>
          <a:bodyPr/>
          <a:lstStyle>
            <a:defPPr/>
          </a:lstStyle>
          <a:p>
            <a:pPr marL="0" indent="0" algn="ctr">
              <a:buNone/>
            </a:pPr>
            <a:r>
              <a:rPr lang="en-US" dirty="0"/>
              <a:t>São Caetano do Sul-SP</a:t>
            </a:r>
          </a:p>
          <a:p>
            <a:pPr marL="0" indent="0" algn="ctr">
              <a:buNone/>
            </a:pPr>
            <a:r>
              <a:rPr lang="en-US" sz="1800" dirty="0"/>
              <a:t>(165.655 </a:t>
            </a:r>
            <a:r>
              <a:rPr lang="en-US" sz="1800" dirty="0" err="1"/>
              <a:t>hab</a:t>
            </a:r>
            <a: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)</a:t>
            </a:r>
            <a:br>
              <a:rPr lang="en-US" altLang="ko-KR" sz="1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</a:br>
            <a:r>
              <a:rPr lang="pt-B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Receita geral arrecadada em 2023: R$2,2 bilhões</a:t>
            </a:r>
          </a:p>
          <a:p>
            <a:pPr marL="0" indent="0" algn="ctr">
              <a:buNone/>
            </a:pP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E6479F-41F1-4718-867B-9711B044103B}"/>
              </a:ext>
            </a:extLst>
          </p:cNvPr>
          <p:cNvGrpSpPr/>
          <p:nvPr/>
        </p:nvGrpSpPr>
        <p:grpSpPr>
          <a:xfrm>
            <a:off x="282497" y="3317183"/>
            <a:ext cx="6653028" cy="413709"/>
            <a:chOff x="544610" y="2992785"/>
            <a:chExt cx="2353163" cy="65492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26909A6-5A40-4138-915B-6E8C7DCA920B}"/>
                </a:ext>
              </a:extLst>
            </p:cNvPr>
            <p:cNvSpPr txBox="1"/>
            <p:nvPr/>
          </p:nvSpPr>
          <p:spPr>
            <a:xfrm>
              <a:off x="544610" y="3339933"/>
              <a:ext cx="22991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en-US" altLang="ko-KR" sz="1400" dirty="0">
                <a:solidFill>
                  <a:srgbClr val="262626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C27144-992F-42F6-8E7F-8B05F7CBBEE6}"/>
                </a:ext>
              </a:extLst>
            </p:cNvPr>
            <p:cNvSpPr txBox="1"/>
            <p:nvPr/>
          </p:nvSpPr>
          <p:spPr>
            <a:xfrm>
              <a:off x="544610" y="2992785"/>
              <a:ext cx="2353163" cy="5846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Responsável pelo STPC: Secretaria de Mobilidade Urbana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0A6A78A-0B49-43F2-A542-75A3D83C3374}"/>
              </a:ext>
            </a:extLst>
          </p:cNvPr>
          <p:cNvGrpSpPr/>
          <p:nvPr/>
        </p:nvGrpSpPr>
        <p:grpSpPr>
          <a:xfrm>
            <a:off x="327991" y="2464435"/>
            <a:ext cx="4977078" cy="382404"/>
            <a:chOff x="1113334" y="3362835"/>
            <a:chExt cx="3639037" cy="38240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BB5CD86D-C365-4604-9FEC-77FED6F94B5D}"/>
                </a:ext>
              </a:extLst>
            </p:cNvPr>
            <p:cNvSpPr txBox="1"/>
            <p:nvPr/>
          </p:nvSpPr>
          <p:spPr>
            <a:xfrm>
              <a:off x="2692714" y="3375907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01/11/2023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C99DC45-1EBB-4F87-A96E-B428AD5ECC42}"/>
                </a:ext>
              </a:extLst>
            </p:cNvPr>
            <p:cNvSpPr txBox="1"/>
            <p:nvPr/>
          </p:nvSpPr>
          <p:spPr>
            <a:xfrm>
              <a:off x="1113334" y="3362835"/>
              <a:ext cx="20596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Início implantação: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pic>
        <p:nvPicPr>
          <p:cNvPr id="4" name="Imagen 2">
            <a:extLst>
              <a:ext uri="{FF2B5EF4-FFF2-40B4-BE49-F238E27FC236}">
                <a16:creationId xmlns:a16="http://schemas.microsoft.com/office/drawing/2014/main" id="{2FA34396-F3E5-E0BE-4C90-F9D95E8FD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163" y="5233570"/>
            <a:ext cx="4226430" cy="148496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grpSp>
        <p:nvGrpSpPr>
          <p:cNvPr id="5" name="Group 39">
            <a:extLst>
              <a:ext uri="{FF2B5EF4-FFF2-40B4-BE49-F238E27FC236}">
                <a16:creationId xmlns:a16="http://schemas.microsoft.com/office/drawing/2014/main" id="{19910E0D-6380-0D20-0E8B-E14832ECA6D7}"/>
              </a:ext>
            </a:extLst>
          </p:cNvPr>
          <p:cNvGrpSpPr/>
          <p:nvPr/>
        </p:nvGrpSpPr>
        <p:grpSpPr>
          <a:xfrm>
            <a:off x="5538972" y="2533380"/>
            <a:ext cx="6653028" cy="1289361"/>
            <a:chOff x="4529646" y="6393888"/>
            <a:chExt cx="2059657" cy="1289361"/>
          </a:xfrm>
        </p:grpSpPr>
        <p:sp>
          <p:nvSpPr>
            <p:cNvPr id="6" name="TextBox 40">
              <a:extLst>
                <a:ext uri="{FF2B5EF4-FFF2-40B4-BE49-F238E27FC236}">
                  <a16:creationId xmlns:a16="http://schemas.microsoft.com/office/drawing/2014/main" id="{8A0B2A7D-65C7-A20C-43A6-DC9EC3EF202C}"/>
                </a:ext>
              </a:extLst>
            </p:cNvPr>
            <p:cNvSpPr txBox="1"/>
            <p:nvPr/>
          </p:nvSpPr>
          <p:spPr>
            <a:xfrm>
              <a:off x="4529646" y="6790697"/>
              <a:ext cx="2059657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pt-B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Nome do programa: TARIFA ZERO</a:t>
              </a:r>
              <a:endPara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pt-BR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 linhas</a:t>
              </a:r>
              <a:endParaRPr lang="en-US" altLang="ko-KR" sz="1600" dirty="0">
                <a:solidFill>
                  <a:srgbClr val="FF0000"/>
                </a:solidFill>
                <a:cs typeface="Arial" panose="020B0604020202020204" pitchFamily="34" charset="0"/>
              </a:endParaRPr>
            </a:p>
            <a:p>
              <a:pPr algn="ctr"/>
              <a:r>
                <a:rPr lang="pt-BR" altLang="ko-KR" sz="1600" dirty="0">
                  <a:cs typeface="Arial" panose="020B0604020202020204" pitchFamily="34" charset="0"/>
                </a:rPr>
                <a:t>1.250.000 embarques mês</a:t>
              </a:r>
              <a:endPara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41">
              <a:extLst>
                <a:ext uri="{FF2B5EF4-FFF2-40B4-BE49-F238E27FC236}">
                  <a16:creationId xmlns:a16="http://schemas.microsoft.com/office/drawing/2014/main" id="{BE8A6BE4-9326-F708-1C68-8A6BD0A726C9}"/>
                </a:ext>
              </a:extLst>
            </p:cNvPr>
            <p:cNvSpPr txBox="1"/>
            <p:nvPr/>
          </p:nvSpPr>
          <p:spPr>
            <a:xfrm>
              <a:off x="4529646" y="6393888"/>
              <a:ext cx="2059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Dados: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" name="CaixaDeTexto 2">
            <a:extLst>
              <a:ext uri="{FF2B5EF4-FFF2-40B4-BE49-F238E27FC236}">
                <a16:creationId xmlns:a16="http://schemas.microsoft.com/office/drawing/2014/main" id="{081FD339-5C1E-F7D0-17CC-B4CF2C58749C}"/>
              </a:ext>
            </a:extLst>
          </p:cNvPr>
          <p:cNvSpPr txBox="1"/>
          <p:nvPr/>
        </p:nvSpPr>
        <p:spPr>
          <a:xfrm>
            <a:off x="282497" y="4169690"/>
            <a:ext cx="504497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Ônibus circulavam só com 40% da capacidade.</a:t>
            </a:r>
          </a:p>
          <a:p>
            <a:r>
              <a:rPr lang="pt-BR" dirty="0"/>
              <a:t>Antes, 48 ônibus; agora, 63.</a:t>
            </a:r>
            <a:br>
              <a:rPr lang="pt-BR" dirty="0"/>
            </a:br>
            <a:r>
              <a:rPr lang="pt-BR" dirty="0"/>
              <a:t>Aumento de 150% de usuários/embarques.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F503B73-D777-45BE-9716-E453FA589567}"/>
              </a:ext>
            </a:extLst>
          </p:cNvPr>
          <p:cNvSpPr txBox="1"/>
          <p:nvPr/>
        </p:nvSpPr>
        <p:spPr>
          <a:xfrm>
            <a:off x="282497" y="5234095"/>
            <a:ext cx="5800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Argumenta sobre a atração de instalação de empresas, além de geração de empregos, com a tarifa zero, com isso o dinheiro retornaria aos cofres públicos mediante pagamentos de tributos por essas pessoas.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3FCA363-1C5B-4E75-2A14-684670B95789}"/>
              </a:ext>
            </a:extLst>
          </p:cNvPr>
          <p:cNvSpPr txBox="1"/>
          <p:nvPr/>
        </p:nvSpPr>
        <p:spPr>
          <a:xfrm>
            <a:off x="5877068" y="3923086"/>
            <a:ext cx="6105525" cy="1521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pt-BR" sz="1400" dirty="0"/>
              <a:t>Fontes de recursos priorizadas:</a:t>
            </a:r>
          </a:p>
          <a:p>
            <a:pPr>
              <a:lnSpc>
                <a:spcPct val="107000"/>
              </a:lnSpc>
            </a:pPr>
            <a:r>
              <a:rPr lang="pt-BR" sz="1400" dirty="0"/>
              <a:t>multas de trânsito; tarifas da operação do sistema de transporte; </a:t>
            </a:r>
          </a:p>
          <a:p>
            <a:pPr>
              <a:lnSpc>
                <a:spcPct val="107000"/>
              </a:lnSpc>
            </a:pPr>
            <a:r>
              <a:rPr lang="pt-BR" sz="1400" dirty="0"/>
              <a:t>venda de créditos de carbono; exploração de ações publicitárias no STPC </a:t>
            </a:r>
          </a:p>
          <a:p>
            <a:pPr>
              <a:lnSpc>
                <a:spcPct val="107000"/>
              </a:lnSpc>
            </a:pPr>
            <a:r>
              <a:rPr lang="pt-BR" sz="1400" dirty="0"/>
              <a:t>dotações orçamentárias decorrentes de outras fontes de financiamento relacionadas à mobilidade urbana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166449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Contents Slide Master">
  <a:themeElements>
    <a:clrScheme name="ALLPPT COLOR 1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DFB"/>
      </a:accent1>
      <a:accent2>
        <a:srgbClr val="1ED0A6"/>
      </a:accent2>
      <a:accent3>
        <a:srgbClr val="1C82FF"/>
      </a:accent3>
      <a:accent4>
        <a:srgbClr val="595959"/>
      </a:accent4>
      <a:accent5>
        <a:srgbClr val="00BDFB"/>
      </a:accent5>
      <a:accent6>
        <a:srgbClr val="1ED0A6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10191</TotalTime>
  <Words>1820</Words>
  <Application>Microsoft Office PowerPoint</Application>
  <PresentationFormat>Widescreen</PresentationFormat>
  <Paragraphs>235</Paragraphs>
  <Slides>16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Arial Black</vt:lpstr>
      <vt:lpstr>Calibri</vt:lpstr>
      <vt:lpstr>Wingdings</vt:lpstr>
      <vt:lpstr>Contents Slide Master</vt:lpstr>
      <vt:lpstr>Worksheet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>slidesppt.net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transporte publico</dc:title>
  <dc:creator>Grym</dc:creator>
  <cp:lastModifiedBy>Fernando Resende Barbosa</cp:lastModifiedBy>
  <cp:revision>575</cp:revision>
  <dcterms:created xsi:type="dcterms:W3CDTF">2019-01-14T06:35:35Z</dcterms:created>
  <dcterms:modified xsi:type="dcterms:W3CDTF">2024-04-03T20:58:10Z</dcterms:modified>
  <cp:category>slidesppt.net</cp:category>
</cp:coreProperties>
</file>